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omments/comment1.xml" ContentType="application/vnd.openxmlformats-officedocument.presentationml.comment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5" r:id="rId4"/>
    <p:sldMasterId id="2147483852" r:id="rId5"/>
  </p:sldMasterIdLst>
  <p:notesMasterIdLst>
    <p:notesMasterId r:id="rId42"/>
  </p:notesMasterIdLst>
  <p:handoutMasterIdLst>
    <p:handoutMasterId r:id="rId43"/>
  </p:handoutMasterIdLst>
  <p:sldIdLst>
    <p:sldId id="257" r:id="rId6"/>
    <p:sldId id="265" r:id="rId7"/>
    <p:sldId id="389" r:id="rId8"/>
    <p:sldId id="363" r:id="rId9"/>
    <p:sldId id="368" r:id="rId10"/>
    <p:sldId id="365" r:id="rId11"/>
    <p:sldId id="266" r:id="rId12"/>
    <p:sldId id="322" r:id="rId13"/>
    <p:sldId id="317" r:id="rId14"/>
    <p:sldId id="372" r:id="rId15"/>
    <p:sldId id="323" r:id="rId16"/>
    <p:sldId id="325" r:id="rId17"/>
    <p:sldId id="384" r:id="rId18"/>
    <p:sldId id="287" r:id="rId19"/>
    <p:sldId id="369" r:id="rId20"/>
    <p:sldId id="364" r:id="rId21"/>
    <p:sldId id="385" r:id="rId22"/>
    <p:sldId id="386" r:id="rId23"/>
    <p:sldId id="387" r:id="rId24"/>
    <p:sldId id="373" r:id="rId25"/>
    <p:sldId id="371" r:id="rId26"/>
    <p:sldId id="388" r:id="rId27"/>
    <p:sldId id="376" r:id="rId28"/>
    <p:sldId id="375" r:id="rId29"/>
    <p:sldId id="370" r:id="rId30"/>
    <p:sldId id="377" r:id="rId31"/>
    <p:sldId id="379" r:id="rId32"/>
    <p:sldId id="378" r:id="rId33"/>
    <p:sldId id="380" r:id="rId34"/>
    <p:sldId id="381" r:id="rId35"/>
    <p:sldId id="382" r:id="rId36"/>
    <p:sldId id="383" r:id="rId37"/>
    <p:sldId id="314" r:id="rId38"/>
    <p:sldId id="367" r:id="rId39"/>
    <p:sldId id="321" r:id="rId40"/>
    <p:sldId id="390" r:id="rId41"/>
  </p:sldIdLst>
  <p:sldSz cx="9144000" cy="6858000" type="screen4x3"/>
  <p:notesSz cx="6805613" cy="9939338"/>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rlikov, Emilio (CDC/OPHSS/CSELS/DSEPD)" initials="DE(" lastIdx="4" clrIdx="1"/>
  <p:cmAuthor id="2" name="nmq1" initials="nmq1" lastIdx="5" clrIdx="2">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28" autoAdjust="0"/>
    <p:restoredTop sz="73830" autoAdjust="0"/>
  </p:normalViewPr>
  <p:slideViewPr>
    <p:cSldViewPr>
      <p:cViewPr varScale="1">
        <p:scale>
          <a:sx n="76" d="100"/>
          <a:sy n="76" d="100"/>
        </p:scale>
        <p:origin x="768" y="96"/>
      </p:cViewPr>
      <p:guideLst>
        <p:guide orient="horz" pos="2160"/>
        <p:guide pos="2880"/>
      </p:guideLst>
    </p:cSldViewPr>
  </p:slideViewPr>
  <p:outlineViewPr>
    <p:cViewPr>
      <p:scale>
        <a:sx n="33" d="100"/>
        <a:sy n="33" d="100"/>
      </p:scale>
      <p:origin x="0" y="-6830"/>
    </p:cViewPr>
  </p:outlineViewPr>
  <p:notesTextViewPr>
    <p:cViewPr>
      <p:scale>
        <a:sx n="100" d="100"/>
        <a:sy n="100" d="100"/>
      </p:scale>
      <p:origin x="0" y="0"/>
    </p:cViewPr>
  </p:notesTextViewPr>
  <p:sorterViewPr>
    <p:cViewPr>
      <p:scale>
        <a:sx n="130" d="100"/>
        <a:sy n="130" d="100"/>
      </p:scale>
      <p:origin x="0" y="-1973"/>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3.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8-05-05T17:28:43.144" idx="5">
    <p:pos x="10" y="10"/>
    <p:text>from slide 23 onwards no notes and no good guidance for a facilitator. The headings are a bit unstuctured and the messages not fully clear  (in my opinion)</p:text>
    <p:extLst>
      <p:ext uri="{C676402C-5697-4E1C-873F-D02D1690AC5C}">
        <p15:threadingInfo xmlns:p15="http://schemas.microsoft.com/office/powerpoint/2012/main" timeZoneBias="24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4C7BCE1B-CF87-B043-BAB3-EA532D71D716}"/>
              </a:ext>
            </a:extLst>
          </p:cNvPr>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en-US"/>
          </a:p>
        </p:txBody>
      </p:sp>
      <p:sp>
        <p:nvSpPr>
          <p:cNvPr id="50179" name="Rectangle 3">
            <a:extLst>
              <a:ext uri="{FF2B5EF4-FFF2-40B4-BE49-F238E27FC236}">
                <a16:creationId xmlns:a16="http://schemas.microsoft.com/office/drawing/2014/main" id="{8A05A7AF-5344-5D49-BA31-398BEA07EBC6}"/>
              </a:ext>
            </a:extLst>
          </p:cNvPr>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en-US"/>
          </a:p>
        </p:txBody>
      </p:sp>
      <p:sp>
        <p:nvSpPr>
          <p:cNvPr id="50180" name="Rectangle 4">
            <a:extLst>
              <a:ext uri="{FF2B5EF4-FFF2-40B4-BE49-F238E27FC236}">
                <a16:creationId xmlns:a16="http://schemas.microsoft.com/office/drawing/2014/main" id="{40428D4B-8C48-AA4C-9674-EA13CCBD3000}"/>
              </a:ext>
            </a:extLst>
          </p:cNvPr>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50181" name="Rectangle 5">
            <a:extLst>
              <a:ext uri="{FF2B5EF4-FFF2-40B4-BE49-F238E27FC236}">
                <a16:creationId xmlns:a16="http://schemas.microsoft.com/office/drawing/2014/main" id="{313A8548-A0B9-6A4B-AE26-0273702A7E18}"/>
              </a:ext>
            </a:extLst>
          </p:cNvPr>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5E95CB02-8E07-4DE7-9370-0DCA690AD3E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6B5D80BF-E07D-3B42-937C-EFBA2FBF4750}"/>
              </a:ext>
            </a:extLst>
          </p:cNvPr>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en-US"/>
          </a:p>
        </p:txBody>
      </p:sp>
      <p:sp>
        <p:nvSpPr>
          <p:cNvPr id="4099" name="Rectangle 3">
            <a:extLst>
              <a:ext uri="{FF2B5EF4-FFF2-40B4-BE49-F238E27FC236}">
                <a16:creationId xmlns:a16="http://schemas.microsoft.com/office/drawing/2014/main" id="{960D5D2F-C716-E348-ABA3-76FDCB71AA5A}"/>
              </a:ext>
            </a:extLst>
          </p:cNvPr>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en-US"/>
          </a:p>
        </p:txBody>
      </p:sp>
      <p:sp>
        <p:nvSpPr>
          <p:cNvPr id="52228" name="Rectangle 4">
            <a:extLst>
              <a:ext uri="{FF2B5EF4-FFF2-40B4-BE49-F238E27FC236}">
                <a16:creationId xmlns:a16="http://schemas.microsoft.com/office/drawing/2014/main" id="{8993AC19-DF5F-D14C-B6A0-2DD01C002CD2}"/>
              </a:ext>
            </a:extLst>
          </p:cNvPr>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a:extLst>
        </p:spPr>
      </p:sp>
      <p:sp>
        <p:nvSpPr>
          <p:cNvPr id="4101" name="Rectangle 5">
            <a:extLst>
              <a:ext uri="{FF2B5EF4-FFF2-40B4-BE49-F238E27FC236}">
                <a16:creationId xmlns:a16="http://schemas.microsoft.com/office/drawing/2014/main" id="{672BDC02-5997-1D46-830C-324EBD20D5A5}"/>
              </a:ext>
            </a:extLst>
          </p:cNvPr>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a:extLst>
              <a:ext uri="{FF2B5EF4-FFF2-40B4-BE49-F238E27FC236}">
                <a16:creationId xmlns:a16="http://schemas.microsoft.com/office/drawing/2014/main" id="{60220087-96F3-5F4C-A5B0-8CE8CEB1565A}"/>
              </a:ext>
            </a:extLst>
          </p:cNvPr>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4103" name="Rectangle 7">
            <a:extLst>
              <a:ext uri="{FF2B5EF4-FFF2-40B4-BE49-F238E27FC236}">
                <a16:creationId xmlns:a16="http://schemas.microsoft.com/office/drawing/2014/main" id="{739D4B56-5965-9345-A8F1-E8C9E9377143}"/>
              </a:ext>
            </a:extLst>
          </p:cNvPr>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80655459-456F-4681-BCBC-9EAB7B3BCD0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a:extLst>
              <a:ext uri="{FF2B5EF4-FFF2-40B4-BE49-F238E27FC236}">
                <a16:creationId xmlns:a16="http://schemas.microsoft.com/office/drawing/2014/main" id="{FA21EB93-E526-C745-BE17-91BA3451C881}"/>
              </a:ext>
            </a:extLst>
          </p:cNvPr>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defRPr/>
            </a:pPr>
            <a:fld id="{7335E9D0-8125-472D-825E-4D3F07BCB234}" type="slidenum">
              <a:rPr lang="en-US" altLang="en-US" smtClean="0"/>
              <a:pPr eaLnBrk="1" hangingPunct="1">
                <a:spcBef>
                  <a:spcPct val="0"/>
                </a:spcBef>
                <a:defRPr/>
              </a:pPr>
              <a:t>1</a:t>
            </a:fld>
            <a:endParaRPr lang="en-US" altLang="en-US"/>
          </a:p>
        </p:txBody>
      </p:sp>
      <p:sp>
        <p:nvSpPr>
          <p:cNvPr id="53251" name="Rectangle 2">
            <a:extLst>
              <a:ext uri="{FF2B5EF4-FFF2-40B4-BE49-F238E27FC236}">
                <a16:creationId xmlns:a16="http://schemas.microsoft.com/office/drawing/2014/main" id="{5B74AABD-B3C9-C245-A7E9-36EE6EF3F702}"/>
              </a:ext>
            </a:extLst>
          </p:cNvPr>
          <p:cNvSpPr>
            <a:spLocks noGrp="1" noRot="1" noChangeAspect="1" noChangeArrowheads="1" noTextEdit="1"/>
          </p:cNvSpPr>
          <p:nvPr>
            <p:ph type="sldImg"/>
          </p:nvPr>
        </p:nvSpPr>
        <p:spPr>
          <a:ln/>
        </p:spPr>
      </p:sp>
      <p:sp>
        <p:nvSpPr>
          <p:cNvPr id="53252" name="Rectangle 3">
            <a:extLst>
              <a:ext uri="{FF2B5EF4-FFF2-40B4-BE49-F238E27FC236}">
                <a16:creationId xmlns:a16="http://schemas.microsoft.com/office/drawing/2014/main" id="{B0F114E8-C597-AE47-A2C7-F6DF2B200728}"/>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r>
              <a:rPr lang="en-US" altLang="en-US" b="1" dirty="0">
                <a:latin typeface="Arial" panose="020B0604020202020204" pitchFamily="34" charset="0"/>
              </a:rPr>
              <a:t>Updated: March 2018</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7FE878-B887-CE47-903F-7D16CA14CE76}"/>
              </a:ext>
            </a:extLst>
          </p:cNvPr>
          <p:cNvSpPr>
            <a:spLocks noGrp="1" noRot="1" noChangeAspect="1"/>
          </p:cNvSpPr>
          <p:nvPr>
            <p:ph type="sldImg"/>
          </p:nvPr>
        </p:nvSpPr>
        <p:spPr/>
      </p:sp>
      <p:sp>
        <p:nvSpPr>
          <p:cNvPr id="39938" name="Notes Placeholder 2"/>
          <p:cNvSpPr>
            <a:spLocks noGrp="1" noChangeArrowheads="1"/>
          </p:cNvSpPr>
          <p:nvPr>
            <p:ph type="body" idx="1"/>
          </p:nvPr>
        </p:nvSpPr>
        <p:spPr>
          <a:noFill/>
        </p:spPr>
        <p:txBody>
          <a:bodyPr/>
          <a:lstStyle/>
          <a:p>
            <a:r>
              <a:rPr lang="en-US" altLang="en-US" dirty="0">
                <a:latin typeface="Arial" panose="020B0604020202020204" pitchFamily="34" charset="0"/>
              </a:rPr>
              <a:t>We will first discuss data collection and entry</a:t>
            </a:r>
          </a:p>
        </p:txBody>
      </p:sp>
      <p:sp>
        <p:nvSpPr>
          <p:cNvPr id="39939"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6011A7E-ACFA-40DF-AE42-719879974CC3}" type="slidenum">
              <a:rPr lang="en-US" altLang="en-US" smtClean="0"/>
              <a:pPr/>
              <a:t>10</a:t>
            </a:fld>
            <a:endParaRPr lang="en-US" altLang="en-US"/>
          </a:p>
        </p:txBody>
      </p:sp>
    </p:spTree>
    <p:extLst>
      <p:ext uri="{BB962C8B-B14F-4D97-AF65-F5344CB8AC3E}">
        <p14:creationId xmlns:p14="http://schemas.microsoft.com/office/powerpoint/2010/main" val="7767092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87A61B-F057-2243-A2E3-496287EBA6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01C74B9-F5F5-3945-B5E0-357DA78B9745}"/>
              </a:ext>
            </a:extLst>
          </p:cNvPr>
          <p:cNvSpPr>
            <a:spLocks noGrp="1"/>
          </p:cNvSpPr>
          <p:nvPr>
            <p:ph type="body" idx="1"/>
          </p:nvPr>
        </p:nvSpPr>
        <p:spPr/>
        <p:txBody>
          <a:bodyPr/>
          <a:lstStyle/>
          <a:p>
            <a:pPr>
              <a:defRPr/>
            </a:pPr>
            <a:r>
              <a:rPr lang="en-US" dirty="0"/>
              <a:t>Field data may include information such as </a:t>
            </a:r>
            <a:r>
              <a:rPr lang="en-US" altLang="en-US" dirty="0">
                <a:solidFill>
                  <a:schemeClr val="tx2">
                    <a:lumMod val="75000"/>
                  </a:schemeClr>
                </a:solidFill>
              </a:rPr>
              <a:t>case investigations &amp; contact tracing documents</a:t>
            </a:r>
          </a:p>
          <a:p>
            <a:pPr>
              <a:defRPr/>
            </a:pPr>
            <a:r>
              <a:rPr lang="en-US" altLang="en-US" dirty="0">
                <a:solidFill>
                  <a:schemeClr val="tx2">
                    <a:lumMod val="75000"/>
                  </a:schemeClr>
                </a:solidFill>
              </a:rPr>
              <a:t>Resource inventory data may be gathered from response partner for information such as stock outs, hospital/clinic capacity, durable medical equipment, etc.</a:t>
            </a:r>
          </a:p>
          <a:p>
            <a:pPr>
              <a:defRPr/>
            </a:pPr>
            <a:endParaRPr lang="en-US" dirty="0"/>
          </a:p>
        </p:txBody>
      </p:sp>
      <p:sp>
        <p:nvSpPr>
          <p:cNvPr id="49155"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B75A638-D479-4573-A7D6-6FE5598D4107}" type="slidenum">
              <a:rPr lang="en-US" altLang="en-US" smtClean="0"/>
              <a:pPr/>
              <a:t>11</a:t>
            </a:fld>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603FE7F-4109-8746-98FD-151121C98A2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9309C92-0A9A-3F45-BAFF-4F2F4FCF4C01}"/>
              </a:ext>
            </a:extLst>
          </p:cNvPr>
          <p:cNvSpPr>
            <a:spLocks noGrp="1"/>
          </p:cNvSpPr>
          <p:nvPr>
            <p:ph type="body" idx="1"/>
          </p:nvPr>
        </p:nvSpPr>
        <p:spPr/>
        <p:txBody>
          <a:bodyPr/>
          <a:lstStyle/>
          <a:p>
            <a:pPr lvl="1" eaLnBrk="1" hangingPunct="1">
              <a:lnSpc>
                <a:spcPct val="150000"/>
              </a:lnSpc>
              <a:spcBef>
                <a:spcPct val="0"/>
              </a:spcBef>
              <a:buFont typeface="Arial" panose="020B0604020202020204" pitchFamily="34" charset="0"/>
              <a:buNone/>
              <a:defRPr/>
            </a:pPr>
            <a:r>
              <a:rPr lang="en-US" altLang="en-US" sz="1900" dirty="0">
                <a:solidFill>
                  <a:srgbClr val="002060"/>
                </a:solidFill>
              </a:rPr>
              <a:t>Data collection can</a:t>
            </a:r>
            <a:r>
              <a:rPr lang="en-US" altLang="en-US" sz="1900" baseline="0" dirty="0">
                <a:solidFill>
                  <a:srgbClr val="002060"/>
                </a:solidFill>
              </a:rPr>
              <a:t> be time-consuming and resource intensive. Existing data, collected by other organizations or before the emergency, can help reduce the burden of data collection. However, existing data has limitations.</a:t>
            </a:r>
          </a:p>
          <a:p>
            <a:pPr lvl="1" eaLnBrk="1" hangingPunct="1">
              <a:lnSpc>
                <a:spcPct val="150000"/>
              </a:lnSpc>
              <a:spcBef>
                <a:spcPct val="0"/>
              </a:spcBef>
              <a:buFont typeface="Arial" panose="020B0604020202020204" pitchFamily="34" charset="0"/>
              <a:buNone/>
              <a:defRPr/>
            </a:pPr>
            <a:endParaRPr lang="en-US" altLang="en-US" sz="1900" dirty="0">
              <a:solidFill>
                <a:srgbClr val="002060"/>
              </a:solidFill>
            </a:endParaRPr>
          </a:p>
          <a:p>
            <a:pPr lvl="1" eaLnBrk="1" hangingPunct="1">
              <a:lnSpc>
                <a:spcPct val="150000"/>
              </a:lnSpc>
              <a:spcBef>
                <a:spcPct val="0"/>
              </a:spcBef>
              <a:buFont typeface="Arial" panose="020B0604020202020204" pitchFamily="34" charset="0"/>
              <a:buChar char="•"/>
              <a:defRPr/>
            </a:pPr>
            <a:r>
              <a:rPr lang="en-US" altLang="en-US" sz="1900" dirty="0">
                <a:solidFill>
                  <a:srgbClr val="002060"/>
                </a:solidFill>
              </a:rPr>
              <a:t>Health surveillance systems </a:t>
            </a:r>
          </a:p>
          <a:p>
            <a:pPr lvl="2" eaLnBrk="1" hangingPunct="1">
              <a:lnSpc>
                <a:spcPct val="150000"/>
              </a:lnSpc>
              <a:spcBef>
                <a:spcPct val="0"/>
              </a:spcBef>
              <a:buFont typeface="Wingdings" panose="05000000000000000000" pitchFamily="2" charset="2"/>
              <a:buChar char="Ø"/>
              <a:defRPr/>
            </a:pPr>
            <a:r>
              <a:rPr lang="en-US" altLang="en-US" sz="1700" dirty="0">
                <a:solidFill>
                  <a:srgbClr val="002060"/>
                </a:solidFill>
              </a:rPr>
              <a:t>Not designed with the emergency in mind </a:t>
            </a:r>
          </a:p>
          <a:p>
            <a:pPr lvl="2" eaLnBrk="1" hangingPunct="1">
              <a:lnSpc>
                <a:spcPct val="150000"/>
              </a:lnSpc>
              <a:spcBef>
                <a:spcPct val="0"/>
              </a:spcBef>
              <a:buFont typeface="Wingdings" panose="05000000000000000000" pitchFamily="2" charset="2"/>
              <a:buChar char="Ø"/>
              <a:defRPr/>
            </a:pPr>
            <a:r>
              <a:rPr lang="en-US" altLang="en-US" sz="1700" dirty="0">
                <a:solidFill>
                  <a:srgbClr val="002060"/>
                </a:solidFill>
              </a:rPr>
              <a:t>May not provide the whole picture or be detailed enough</a:t>
            </a:r>
          </a:p>
          <a:p>
            <a:pPr lvl="1" eaLnBrk="1" hangingPunct="1">
              <a:lnSpc>
                <a:spcPct val="150000"/>
              </a:lnSpc>
              <a:spcBef>
                <a:spcPct val="0"/>
              </a:spcBef>
              <a:buFont typeface="Arial" panose="020B0604020202020204" pitchFamily="34" charset="0"/>
              <a:buChar char="•"/>
              <a:defRPr/>
            </a:pPr>
            <a:r>
              <a:rPr lang="en-US" altLang="en-US" sz="1900" dirty="0">
                <a:solidFill>
                  <a:srgbClr val="002060"/>
                </a:solidFill>
              </a:rPr>
              <a:t> Electronic health records </a:t>
            </a:r>
          </a:p>
          <a:p>
            <a:pPr lvl="2" eaLnBrk="1" hangingPunct="1">
              <a:lnSpc>
                <a:spcPct val="150000"/>
              </a:lnSpc>
              <a:spcBef>
                <a:spcPct val="0"/>
              </a:spcBef>
              <a:buFont typeface="Wingdings" panose="05000000000000000000" pitchFamily="2" charset="2"/>
              <a:buChar char="Ø"/>
              <a:defRPr/>
            </a:pPr>
            <a:r>
              <a:rPr lang="en-US" altLang="en-US" sz="1700" dirty="0">
                <a:solidFill>
                  <a:srgbClr val="002060"/>
                </a:solidFill>
              </a:rPr>
              <a:t>Interoperability</a:t>
            </a:r>
          </a:p>
          <a:p>
            <a:pPr lvl="2" eaLnBrk="1" hangingPunct="1">
              <a:lnSpc>
                <a:spcPct val="150000"/>
              </a:lnSpc>
              <a:spcBef>
                <a:spcPct val="0"/>
              </a:spcBef>
              <a:buFont typeface="Wingdings" panose="05000000000000000000" pitchFamily="2" charset="2"/>
              <a:buChar char="Ø"/>
              <a:defRPr/>
            </a:pPr>
            <a:r>
              <a:rPr lang="en-US" altLang="en-US" sz="1700" dirty="0">
                <a:solidFill>
                  <a:srgbClr val="002060"/>
                </a:solidFill>
              </a:rPr>
              <a:t>Access</a:t>
            </a:r>
          </a:p>
          <a:p>
            <a:pPr lvl="1" eaLnBrk="1" hangingPunct="1">
              <a:lnSpc>
                <a:spcPct val="150000"/>
              </a:lnSpc>
              <a:spcBef>
                <a:spcPct val="0"/>
              </a:spcBef>
              <a:buFont typeface="Arial" panose="020B0604020202020204" pitchFamily="34" charset="0"/>
              <a:buChar char="•"/>
              <a:defRPr/>
            </a:pPr>
            <a:r>
              <a:rPr lang="en-US" altLang="en-US" sz="1900" dirty="0">
                <a:solidFill>
                  <a:srgbClr val="002060"/>
                </a:solidFill>
              </a:rPr>
              <a:t> Written health records </a:t>
            </a:r>
          </a:p>
          <a:p>
            <a:pPr lvl="2" eaLnBrk="1" hangingPunct="1">
              <a:lnSpc>
                <a:spcPct val="150000"/>
              </a:lnSpc>
              <a:spcBef>
                <a:spcPct val="0"/>
              </a:spcBef>
              <a:buFont typeface="Wingdings" panose="05000000000000000000" pitchFamily="2" charset="2"/>
              <a:buChar char="Ø"/>
              <a:defRPr/>
            </a:pPr>
            <a:r>
              <a:rPr lang="en-US" altLang="en-US" sz="1700" dirty="0">
                <a:solidFill>
                  <a:srgbClr val="002060"/>
                </a:solidFill>
              </a:rPr>
              <a:t>Completeness</a:t>
            </a:r>
          </a:p>
          <a:p>
            <a:pPr lvl="2" eaLnBrk="1" hangingPunct="1">
              <a:lnSpc>
                <a:spcPct val="150000"/>
              </a:lnSpc>
              <a:spcBef>
                <a:spcPct val="0"/>
              </a:spcBef>
              <a:buFont typeface="Wingdings" panose="05000000000000000000" pitchFamily="2" charset="2"/>
              <a:buChar char="Ø"/>
              <a:defRPr/>
            </a:pPr>
            <a:r>
              <a:rPr lang="en-US" altLang="en-US" sz="1700" dirty="0">
                <a:solidFill>
                  <a:srgbClr val="002060"/>
                </a:solidFill>
              </a:rPr>
              <a:t>Legibility</a:t>
            </a:r>
          </a:p>
          <a:p>
            <a:pPr lvl="2" eaLnBrk="1" hangingPunct="1">
              <a:lnSpc>
                <a:spcPct val="150000"/>
              </a:lnSpc>
              <a:spcBef>
                <a:spcPct val="0"/>
              </a:spcBef>
              <a:buFont typeface="Wingdings" panose="05000000000000000000" pitchFamily="2" charset="2"/>
              <a:buChar char="Ø"/>
              <a:defRPr/>
            </a:pPr>
            <a:r>
              <a:rPr lang="en-US" altLang="en-US" sz="1700" dirty="0">
                <a:solidFill>
                  <a:srgbClr val="002060"/>
                </a:solidFill>
              </a:rPr>
              <a:t>Standardization and accuracy of data entry</a:t>
            </a:r>
          </a:p>
          <a:p>
            <a:pPr lvl="1" eaLnBrk="1" hangingPunct="1">
              <a:lnSpc>
                <a:spcPct val="150000"/>
              </a:lnSpc>
              <a:spcBef>
                <a:spcPct val="0"/>
              </a:spcBef>
              <a:buFont typeface="Arial" panose="020B0604020202020204" pitchFamily="34" charset="0"/>
              <a:buChar char="•"/>
              <a:defRPr/>
            </a:pPr>
            <a:r>
              <a:rPr lang="en-US" altLang="en-US" sz="1900" dirty="0">
                <a:solidFill>
                  <a:srgbClr val="002060"/>
                </a:solidFill>
              </a:rPr>
              <a:t> Household surveys &amp; </a:t>
            </a:r>
            <a:r>
              <a:rPr lang="en-US" altLang="en-US" sz="1900" dirty="0">
                <a:solidFill>
                  <a:schemeClr val="tx2">
                    <a:lumMod val="75000"/>
                  </a:schemeClr>
                </a:solidFill>
              </a:rPr>
              <a:t>case investigations </a:t>
            </a:r>
          </a:p>
          <a:p>
            <a:pPr lvl="2" eaLnBrk="1" hangingPunct="1">
              <a:lnSpc>
                <a:spcPct val="150000"/>
              </a:lnSpc>
              <a:spcBef>
                <a:spcPct val="0"/>
              </a:spcBef>
              <a:buFont typeface="Wingdings" panose="05000000000000000000" pitchFamily="2" charset="2"/>
              <a:buChar char="Ø"/>
              <a:defRPr/>
            </a:pPr>
            <a:r>
              <a:rPr lang="en-US" altLang="en-US" sz="1700" dirty="0">
                <a:solidFill>
                  <a:srgbClr val="002060"/>
                </a:solidFill>
              </a:rPr>
              <a:t>Training required, time consuming and logistically challenging</a:t>
            </a:r>
          </a:p>
        </p:txBody>
      </p:sp>
      <p:sp>
        <p:nvSpPr>
          <p:cNvPr id="51203"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A1CEFA9-950C-4B90-B8F5-5584B82E6420}" type="slidenum">
              <a:rPr lang="en-US" altLang="en-US" smtClean="0"/>
              <a:pPr/>
              <a:t>12</a:t>
            </a:fld>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dirty="0">
                <a:latin typeface="Arial" panose="020B0604020202020204" pitchFamily="34" charset="0"/>
              </a:rPr>
              <a:t>When existing data</a:t>
            </a:r>
            <a:r>
              <a:rPr lang="en-US" altLang="en-US" baseline="0" dirty="0">
                <a:latin typeface="Arial" panose="020B0604020202020204" pitchFamily="34" charset="0"/>
              </a:rPr>
              <a:t> cannot be used, data must be collected. Consider the following before collecting data.</a:t>
            </a:r>
          </a:p>
          <a:p>
            <a:pPr marL="171450" indent="-171450">
              <a:buFont typeface="Arial" panose="020B0604020202020204" pitchFamily="34" charset="0"/>
              <a:buChar char="•"/>
            </a:pPr>
            <a:r>
              <a:rPr lang="en-US" altLang="en-US" sz="1200" dirty="0"/>
              <a:t>What you measure should inform the response</a:t>
            </a:r>
          </a:p>
          <a:p>
            <a:pPr marL="171450" indent="-171450">
              <a:buFont typeface="Arial" panose="020B0604020202020204" pitchFamily="34" charset="0"/>
              <a:buChar char="•"/>
            </a:pPr>
            <a:r>
              <a:rPr lang="en-US" altLang="en-US" sz="1200" dirty="0"/>
              <a:t>Counts are the basis for most data collection approaches in emergencies</a:t>
            </a:r>
          </a:p>
          <a:p>
            <a:pPr marL="171450" indent="-171450">
              <a:buFont typeface="Arial" panose="020B0604020202020204" pitchFamily="34" charset="0"/>
              <a:buChar char="•"/>
            </a:pPr>
            <a:r>
              <a:rPr lang="en-US" altLang="en-US" sz="1200" dirty="0"/>
              <a:t>Deciding what to count (e.g. gender, age, case locations, case deaths) is critical </a:t>
            </a:r>
          </a:p>
          <a:p>
            <a:pPr marL="171450" indent="-171450">
              <a:buFont typeface="Arial" panose="020B0604020202020204" pitchFamily="34" charset="0"/>
              <a:buChar char="•"/>
            </a:pPr>
            <a:r>
              <a:rPr lang="en-US" altLang="en-US" sz="1200" dirty="0"/>
              <a:t>Essential data for outbreaks includes: clinical, lab, exposure/risk factors, and demographic data</a:t>
            </a:r>
          </a:p>
          <a:p>
            <a:pPr marL="171450" indent="-171450">
              <a:buFont typeface="Arial" panose="020B0604020202020204" pitchFamily="34" charset="0"/>
              <a:buChar char="•"/>
            </a:pPr>
            <a:r>
              <a:rPr lang="en-US" altLang="en-US" sz="1200" dirty="0"/>
              <a:t>Collected data can help identify sources of outbreaks, vulnerable populations, and monitor response</a:t>
            </a:r>
          </a:p>
          <a:p>
            <a:pPr eaLnBrk="1" hangingPunct="1">
              <a:defRPr/>
            </a:pPr>
            <a:endParaRPr lang="en-US" altLang="en-US" baseline="0" dirty="0">
              <a:latin typeface="Arial" panose="020B0604020202020204" pitchFamily="34" charset="0"/>
            </a:endParaRPr>
          </a:p>
          <a:p>
            <a:pPr eaLnBrk="1" hangingPunct="1">
              <a:defRPr/>
            </a:pPr>
            <a:endParaRPr lang="en-US" altLang="en-US" dirty="0">
              <a:latin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80655459-456F-4681-BCBC-9EAB7B3BCD0F}" type="slidenum">
              <a:rPr lang="en-US" altLang="en-US" smtClean="0"/>
              <a:pPr>
                <a:defRPr/>
              </a:pPr>
              <a:t>13</a:t>
            </a:fld>
            <a:endParaRPr lang="en-US" altLang="en-US"/>
          </a:p>
        </p:txBody>
      </p:sp>
    </p:spTree>
    <p:extLst>
      <p:ext uri="{BB962C8B-B14F-4D97-AF65-F5344CB8AC3E}">
        <p14:creationId xmlns:p14="http://schemas.microsoft.com/office/powerpoint/2010/main" val="23299235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E21111BC-00E9-2640-A0AE-4BE9C2FC71BC}"/>
              </a:ext>
            </a:extLst>
          </p:cNvPr>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defRPr/>
            </a:pPr>
            <a:fld id="{8850189E-FD1B-4089-8941-FF77486A1E33}" type="slidenum">
              <a:rPr lang="en-US" altLang="en-US" smtClean="0"/>
              <a:pPr eaLnBrk="1" hangingPunct="1">
                <a:spcBef>
                  <a:spcPct val="0"/>
                </a:spcBef>
                <a:defRPr/>
              </a:pPr>
              <a:t>14</a:t>
            </a:fld>
            <a:endParaRPr lang="en-US" altLang="en-US"/>
          </a:p>
        </p:txBody>
      </p:sp>
      <p:sp>
        <p:nvSpPr>
          <p:cNvPr id="60419" name="Rectangle 2">
            <a:extLst>
              <a:ext uri="{FF2B5EF4-FFF2-40B4-BE49-F238E27FC236}">
                <a16:creationId xmlns:a16="http://schemas.microsoft.com/office/drawing/2014/main" id="{7CD66358-264F-B843-93F1-078938B4D6DA}"/>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1D8B6DF-6AA2-B14E-8EEA-A287B53D9CD1}"/>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r>
              <a:rPr lang="en-US" altLang="en-US" dirty="0">
                <a:latin typeface="Arial" panose="020B0604020202020204" pitchFamily="34" charset="0"/>
              </a:rPr>
              <a:t>Many data collection tools exist in paper</a:t>
            </a:r>
            <a:r>
              <a:rPr lang="en-US" altLang="en-US" baseline="0" dirty="0">
                <a:latin typeface="Arial" panose="020B0604020202020204" pitchFamily="34" charset="0"/>
              </a:rPr>
              <a:t> and electronic forms</a:t>
            </a:r>
            <a:r>
              <a:rPr lang="en-US" altLang="en-US" dirty="0">
                <a:latin typeface="Arial" panose="020B0604020202020204" pitchFamily="34" charset="0"/>
              </a:rPr>
              <a:t>.  Appropriate, country and response specific forms should be developed or adapted in collaboration with the appropriate governmental office, and, the WHO</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ASK</a:t>
            </a:r>
            <a:r>
              <a:rPr lang="en-US" dirty="0"/>
              <a:t>:</a:t>
            </a:r>
            <a:r>
              <a:rPr lang="en-US" baseline="0" dirty="0"/>
              <a:t> How can we prevent data entry challenges and minimize mistakes?</a:t>
            </a:r>
          </a:p>
          <a:p>
            <a:endParaRPr lang="en-US" baseline="0" dirty="0"/>
          </a:p>
          <a:p>
            <a:r>
              <a:rPr lang="en-US" baseline="0" dirty="0"/>
              <a:t>Points for discussion</a:t>
            </a:r>
          </a:p>
          <a:p>
            <a:pPr marL="171450" indent="-171450">
              <a:buFont typeface="Arial" panose="020B0604020202020204" pitchFamily="34" charset="0"/>
              <a:buChar char="•"/>
            </a:pPr>
            <a:r>
              <a:rPr lang="en-US" dirty="0"/>
              <a:t>Training for data collectors in best practices,</a:t>
            </a:r>
            <a:r>
              <a:rPr lang="en-US" baseline="0" dirty="0"/>
              <a:t> especially when using paper forms</a:t>
            </a:r>
          </a:p>
          <a:p>
            <a:pPr marL="171450" indent="-171450">
              <a:buFont typeface="Arial" panose="020B0604020202020204" pitchFamily="34" charset="0"/>
              <a:buChar char="•"/>
            </a:pPr>
            <a:r>
              <a:rPr lang="en-US" baseline="0" dirty="0"/>
              <a:t>Processes for data entry specialists to clarify questions with data collectors</a:t>
            </a:r>
          </a:p>
          <a:p>
            <a:pPr marL="171450" indent="-171450">
              <a:buFont typeface="Arial" panose="020B0604020202020204" pitchFamily="34" charset="0"/>
              <a:buChar char="•"/>
            </a:pPr>
            <a:r>
              <a:rPr lang="en-US" baseline="0" dirty="0"/>
              <a:t>Regular confirmation or review of data, such as having a second person re-enter or review data for errors.</a:t>
            </a:r>
            <a:endParaRPr lang="en-US" dirty="0"/>
          </a:p>
        </p:txBody>
      </p:sp>
      <p:sp>
        <p:nvSpPr>
          <p:cNvPr id="4" name="Slide Number Placeholder 3"/>
          <p:cNvSpPr>
            <a:spLocks noGrp="1"/>
          </p:cNvSpPr>
          <p:nvPr>
            <p:ph type="sldNum" sz="quarter" idx="10"/>
          </p:nvPr>
        </p:nvSpPr>
        <p:spPr/>
        <p:txBody>
          <a:bodyPr/>
          <a:lstStyle/>
          <a:p>
            <a:pPr>
              <a:defRPr/>
            </a:pPr>
            <a:fld id="{80655459-456F-4681-BCBC-9EAB7B3BCD0F}" type="slidenum">
              <a:rPr lang="en-US" altLang="en-US" smtClean="0"/>
              <a:pPr>
                <a:defRPr/>
              </a:pPr>
              <a:t>16</a:t>
            </a:fld>
            <a:endParaRPr lang="en-US" altLang="en-US"/>
          </a:p>
        </p:txBody>
      </p:sp>
    </p:spTree>
    <p:extLst>
      <p:ext uri="{BB962C8B-B14F-4D97-AF65-F5344CB8AC3E}">
        <p14:creationId xmlns:p14="http://schemas.microsoft.com/office/powerpoint/2010/main" val="7320581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0" i="0" dirty="0"/>
              <a:t>Participants should take </a:t>
            </a:r>
            <a:r>
              <a:rPr lang="en-US" b="0" i="0" baseline="0" dirty="0"/>
              <a:t>10 minutes to review the data and note any errors that they find or questions for clarification. </a:t>
            </a:r>
          </a:p>
          <a:p>
            <a:endParaRPr lang="en-US" b="0" i="0" baseline="0" dirty="0"/>
          </a:p>
          <a:p>
            <a:r>
              <a:rPr lang="en-US" b="0" i="0" baseline="0" dirty="0"/>
              <a:t>&lt; Participants may work in groups. &gt;</a:t>
            </a:r>
            <a:endParaRPr lang="en-US" b="0" i="0" dirty="0"/>
          </a:p>
        </p:txBody>
      </p:sp>
      <p:sp>
        <p:nvSpPr>
          <p:cNvPr id="4" name="Slide Number Placeholder 3"/>
          <p:cNvSpPr>
            <a:spLocks noGrp="1"/>
          </p:cNvSpPr>
          <p:nvPr>
            <p:ph type="sldNum" sz="quarter" idx="10"/>
          </p:nvPr>
        </p:nvSpPr>
        <p:spPr/>
        <p:txBody>
          <a:bodyPr/>
          <a:lstStyle/>
          <a:p>
            <a:fld id="{A0BF0486-4F44-431F-B5F0-E1D37EB930F5}" type="slidenum">
              <a:rPr lang="en-US" smtClean="0"/>
              <a:pPr/>
              <a:t>18</a:t>
            </a:fld>
            <a:endParaRPr lang="en-US"/>
          </a:p>
        </p:txBody>
      </p:sp>
    </p:spTree>
    <p:extLst>
      <p:ext uri="{BB962C8B-B14F-4D97-AF65-F5344CB8AC3E}">
        <p14:creationId xmlns:p14="http://schemas.microsoft.com/office/powerpoint/2010/main" val="34023340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0BF0486-4F44-431F-B5F0-E1D37EB930F5}" type="slidenum">
              <a:rPr lang="en-US" smtClean="0"/>
              <a:pPr/>
              <a:t>19</a:t>
            </a:fld>
            <a:endParaRPr lang="en-US"/>
          </a:p>
        </p:txBody>
      </p:sp>
    </p:spTree>
    <p:extLst>
      <p:ext uri="{BB962C8B-B14F-4D97-AF65-F5344CB8AC3E}">
        <p14:creationId xmlns:p14="http://schemas.microsoft.com/office/powerpoint/2010/main" val="36049811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7FE878-B887-CE47-903F-7D16CA14CE76}"/>
              </a:ext>
            </a:extLst>
          </p:cNvPr>
          <p:cNvSpPr>
            <a:spLocks noGrp="1" noRot="1" noChangeAspect="1"/>
          </p:cNvSpPr>
          <p:nvPr>
            <p:ph type="sldImg"/>
          </p:nvPr>
        </p:nvSpPr>
        <p:spPr/>
      </p:sp>
      <p:sp>
        <p:nvSpPr>
          <p:cNvPr id="39938" name="Notes Placeholder 2"/>
          <p:cNvSpPr>
            <a:spLocks noGrp="1" noChangeArrowheads="1"/>
          </p:cNvSpPr>
          <p:nvPr>
            <p:ph type="body" idx="1"/>
          </p:nvPr>
        </p:nvSpPr>
        <p:spPr>
          <a:noFill/>
        </p:spPr>
        <p:txBody>
          <a:bodyPr/>
          <a:lstStyle/>
          <a:p>
            <a:r>
              <a:rPr lang="en-US" altLang="en-US" dirty="0">
                <a:latin typeface="Arial" panose="020B0604020202020204" pitchFamily="34" charset="0"/>
              </a:rPr>
              <a:t>Now</a:t>
            </a:r>
            <a:r>
              <a:rPr lang="en-US" altLang="en-US" baseline="0" dirty="0">
                <a:latin typeface="Arial" panose="020B0604020202020204" pitchFamily="34" charset="0"/>
              </a:rPr>
              <a:t> we will discuss management and analysis.</a:t>
            </a:r>
            <a:endParaRPr lang="en-US" altLang="en-US" dirty="0">
              <a:latin typeface="Arial" panose="020B0604020202020204" pitchFamily="34" charset="0"/>
            </a:endParaRPr>
          </a:p>
        </p:txBody>
      </p:sp>
      <p:sp>
        <p:nvSpPr>
          <p:cNvPr id="39939"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6011A7E-ACFA-40DF-AE42-719879974CC3}" type="slidenum">
              <a:rPr lang="en-US" altLang="en-US" smtClean="0"/>
              <a:pPr/>
              <a:t>20</a:t>
            </a:fld>
            <a:endParaRPr lang="en-US" altLang="en-US"/>
          </a:p>
        </p:txBody>
      </p:sp>
    </p:spTree>
    <p:extLst>
      <p:ext uri="{BB962C8B-B14F-4D97-AF65-F5344CB8AC3E}">
        <p14:creationId xmlns:p14="http://schemas.microsoft.com/office/powerpoint/2010/main" val="3281237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55DC17D-8EA8-4378-B275-108CA15D8D1C}" type="slidenum">
              <a:rPr lang="en-US" altLang="en-US" smtClean="0"/>
              <a:pPr>
                <a:spcBef>
                  <a:spcPct val="0"/>
                </a:spcBef>
              </a:pPr>
              <a:t>21</a:t>
            </a:fld>
            <a:endParaRPr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181047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a:extLst>
              <a:ext uri="{FF2B5EF4-FFF2-40B4-BE49-F238E27FC236}">
                <a16:creationId xmlns:a16="http://schemas.microsoft.com/office/drawing/2014/main" id="{A546B7B2-1B4E-9B4A-9F3F-4AA344CD76E9}"/>
              </a:ext>
            </a:extLst>
          </p:cNvPr>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defRPr/>
            </a:pPr>
            <a:fld id="{007F4DF1-FC8B-45A8-9336-9D7E46723D6A}" type="slidenum">
              <a:rPr lang="en-US" altLang="en-US" smtClean="0"/>
              <a:pPr eaLnBrk="1" hangingPunct="1">
                <a:spcBef>
                  <a:spcPct val="0"/>
                </a:spcBef>
                <a:defRPr/>
              </a:pPr>
              <a:t>2</a:t>
            </a:fld>
            <a:endParaRPr lang="en-US" altLang="en-US"/>
          </a:p>
        </p:txBody>
      </p:sp>
      <p:sp>
        <p:nvSpPr>
          <p:cNvPr id="54275" name="Rectangle 2">
            <a:extLst>
              <a:ext uri="{FF2B5EF4-FFF2-40B4-BE49-F238E27FC236}">
                <a16:creationId xmlns:a16="http://schemas.microsoft.com/office/drawing/2014/main" id="{5FBD3B52-639B-7344-94D0-E56A53266F25}"/>
              </a:ext>
            </a:extLst>
          </p:cNvPr>
          <p:cNvSpPr>
            <a:spLocks noGrp="1" noRot="1" noChangeAspect="1" noChangeArrowheads="1" noTextEdit="1"/>
          </p:cNvSpPr>
          <p:nvPr>
            <p:ph type="sldImg"/>
          </p:nvPr>
        </p:nvSpPr>
        <p:spPr>
          <a:ln/>
        </p:spPr>
      </p:sp>
      <p:sp>
        <p:nvSpPr>
          <p:cNvPr id="54276" name="Rectangle 3">
            <a:extLst>
              <a:ext uri="{FF2B5EF4-FFF2-40B4-BE49-F238E27FC236}">
                <a16:creationId xmlns:a16="http://schemas.microsoft.com/office/drawing/2014/main" id="{7DD1CD8D-06F2-184D-9F97-62885F888138}"/>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r>
              <a:rPr lang="en-US" altLang="en-US" b="1" dirty="0">
                <a:highlight>
                  <a:srgbClr val="FFFF00"/>
                </a:highlight>
                <a:latin typeface="Arial" panose="020B0604020202020204" pitchFamily="34" charset="0"/>
              </a:rPr>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31031" y="4373562"/>
            <a:ext cx="5643563" cy="4210050"/>
          </a:xfrm>
        </p:spPr>
        <p:txBody>
          <a:bodyPr>
            <a:normAutofit/>
          </a:bodyPr>
          <a:lstStyle/>
          <a:p>
            <a:endParaRPr lang="en-US" i="1" dirty="0"/>
          </a:p>
        </p:txBody>
      </p:sp>
      <p:sp>
        <p:nvSpPr>
          <p:cNvPr id="4" name="Slide Number Placeholder 3"/>
          <p:cNvSpPr>
            <a:spLocks noGrp="1"/>
          </p:cNvSpPr>
          <p:nvPr>
            <p:ph type="sldNum" sz="quarter" idx="10"/>
          </p:nvPr>
        </p:nvSpPr>
        <p:spPr/>
        <p:txBody>
          <a:bodyPr/>
          <a:lstStyle/>
          <a:p>
            <a:fld id="{54044267-F345-4438-A6DA-211A2BDDCD77}" type="slidenum">
              <a:rPr lang="en-US" smtClean="0"/>
              <a:pPr/>
              <a:t>22</a:t>
            </a:fld>
            <a:endParaRPr lang="en-US"/>
          </a:p>
        </p:txBody>
      </p:sp>
    </p:spTree>
    <p:extLst>
      <p:ext uri="{BB962C8B-B14F-4D97-AF65-F5344CB8AC3E}">
        <p14:creationId xmlns:p14="http://schemas.microsoft.com/office/powerpoint/2010/main" val="13815774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55DC17D-8EA8-4378-B275-108CA15D8D1C}" type="slidenum">
              <a:rPr lang="en-US" altLang="en-US" smtClean="0"/>
              <a:pPr>
                <a:spcBef>
                  <a:spcPct val="0"/>
                </a:spcBef>
              </a:pPr>
              <a:t>23</a:t>
            </a:fld>
            <a:endParaRPr lang="en-US" alt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pPr eaLnBrk="1" hangingPunct="1">
              <a:defRPr/>
            </a:pPr>
            <a:r>
              <a:rPr lang="en-US" altLang="en-US" dirty="0">
                <a:latin typeface="Arial" panose="020B0604020202020204" pitchFamily="34" charset="0"/>
              </a:rPr>
              <a:t>The key to good data management is regular checks.</a:t>
            </a:r>
          </a:p>
          <a:p>
            <a:pPr marL="171450" indent="-171450" eaLnBrk="1" hangingPunct="1">
              <a:buFont typeface="Arial" panose="020B0604020202020204" pitchFamily="34" charset="0"/>
              <a:buChar char="•"/>
              <a:defRPr/>
            </a:pPr>
            <a:r>
              <a:rPr lang="en-US" altLang="en-US" dirty="0">
                <a:latin typeface="Arial" panose="020B0604020202020204" pitchFamily="34" charset="0"/>
              </a:rPr>
              <a:t>Are the data being collected correct?</a:t>
            </a:r>
          </a:p>
          <a:p>
            <a:pPr marL="171450" indent="-171450" eaLnBrk="1" hangingPunct="1">
              <a:buFont typeface="Arial" panose="020B0604020202020204" pitchFamily="34" charset="0"/>
              <a:buChar char="•"/>
              <a:defRPr/>
            </a:pPr>
            <a:r>
              <a:rPr lang="en-US" altLang="en-US" dirty="0">
                <a:latin typeface="Arial" panose="020B0604020202020204" pitchFamily="34" charset="0"/>
              </a:rPr>
              <a:t>Is the information accurate and timely?</a:t>
            </a:r>
          </a:p>
          <a:p>
            <a:pPr marL="171450" indent="-171450" eaLnBrk="1" hangingPunct="1">
              <a:buFont typeface="Arial" panose="020B0604020202020204" pitchFamily="34" charset="0"/>
              <a:buChar char="•"/>
              <a:defRPr/>
            </a:pPr>
            <a:r>
              <a:rPr lang="en-US" altLang="en-US" dirty="0">
                <a:latin typeface="Arial" panose="020B0604020202020204" pitchFamily="34" charset="0"/>
              </a:rPr>
              <a:t>Are the data being entered and shared at regular intervals with all appropriate parties?</a:t>
            </a:r>
          </a:p>
          <a:p>
            <a:pPr eaLnBrk="1" hangingPunct="1"/>
            <a:endParaRPr lang="en-US" altLang="en-US" dirty="0">
              <a:latin typeface="Arial" panose="020B0604020202020204" pitchFamily="34" charset="0"/>
            </a:endParaRPr>
          </a:p>
        </p:txBody>
      </p:sp>
    </p:spTree>
    <p:extLst>
      <p:ext uri="{BB962C8B-B14F-4D97-AF65-F5344CB8AC3E}">
        <p14:creationId xmlns:p14="http://schemas.microsoft.com/office/powerpoint/2010/main" val="18301520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7FE878-B887-CE47-903F-7D16CA14CE76}"/>
              </a:ext>
            </a:extLst>
          </p:cNvPr>
          <p:cNvSpPr>
            <a:spLocks noGrp="1" noRot="1" noChangeAspect="1"/>
          </p:cNvSpPr>
          <p:nvPr>
            <p:ph type="sldImg"/>
          </p:nvPr>
        </p:nvSpPr>
        <p:spPr/>
      </p:sp>
      <p:sp>
        <p:nvSpPr>
          <p:cNvPr id="39938" name="Notes Placeholder 2"/>
          <p:cNvSpPr>
            <a:spLocks noGrp="1" noChangeArrowheads="1"/>
          </p:cNvSpPr>
          <p:nvPr>
            <p:ph type="body" idx="1"/>
          </p:nvPr>
        </p:nvSpPr>
        <p:spPr>
          <a:noFill/>
        </p:spPr>
        <p:txBody>
          <a:bodyPr/>
          <a:lstStyle/>
          <a:p>
            <a:endParaRPr lang="en-US" altLang="en-US" dirty="0">
              <a:latin typeface="Arial" panose="020B0604020202020204" pitchFamily="34" charset="0"/>
            </a:endParaRPr>
          </a:p>
        </p:txBody>
      </p:sp>
      <p:sp>
        <p:nvSpPr>
          <p:cNvPr id="39939"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6011A7E-ACFA-40DF-AE42-719879974CC3}" type="slidenum">
              <a:rPr lang="en-US" altLang="en-US" smtClean="0"/>
              <a:pPr/>
              <a:t>24</a:t>
            </a:fld>
            <a:endParaRPr lang="en-US" altLang="en-US"/>
          </a:p>
        </p:txBody>
      </p:sp>
    </p:spTree>
    <p:extLst>
      <p:ext uri="{BB962C8B-B14F-4D97-AF65-F5344CB8AC3E}">
        <p14:creationId xmlns:p14="http://schemas.microsoft.com/office/powerpoint/2010/main" val="20121589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0772FB9-BDFB-4F7A-A95B-8B8DD9A5B8F5}" type="slidenum">
              <a:rPr lang="en-US" altLang="en-US" smtClean="0"/>
              <a:pPr>
                <a:spcBef>
                  <a:spcPct val="0"/>
                </a:spcBef>
              </a:pPr>
              <a:t>26</a:t>
            </a:fld>
            <a:endParaRPr lang="en-US" alt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8751474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4B365640-E535-4DC5-B075-3A54CF38CC49}" type="slidenum">
              <a:rPr lang="en-US" altLang="en-US" smtClean="0"/>
              <a:pPr>
                <a:spcBef>
                  <a:spcPct val="0"/>
                </a:spcBef>
              </a:pPr>
              <a:t>27</a:t>
            </a:fld>
            <a:endParaRPr lang="en-US" alt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6704465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E0DA153-F5AF-40C4-B7C4-541346897B53}" type="slidenum">
              <a:rPr lang="en-US" altLang="en-US" smtClean="0"/>
              <a:pPr>
                <a:spcBef>
                  <a:spcPct val="0"/>
                </a:spcBef>
              </a:pPr>
              <a:t>28</a:t>
            </a:fld>
            <a:endParaRPr lang="en-US" alt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7471911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E0DA153-F5AF-40C4-B7C4-541346897B53}" type="slidenum">
              <a:rPr lang="en-US" altLang="en-US" smtClean="0"/>
              <a:pPr>
                <a:spcBef>
                  <a:spcPct val="0"/>
                </a:spcBef>
              </a:pPr>
              <a:t>29</a:t>
            </a:fld>
            <a:endParaRPr lang="en-US" alt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6636302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E0DA153-F5AF-40C4-B7C4-541346897B53}" type="slidenum">
              <a:rPr lang="en-US" altLang="en-US" smtClean="0"/>
              <a:pPr>
                <a:spcBef>
                  <a:spcPct val="0"/>
                </a:spcBef>
              </a:pPr>
              <a:t>30</a:t>
            </a:fld>
            <a:endParaRPr lang="en-US" alt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8686968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F3D9A409-4BC3-C24E-A8DB-E670E0804F8E}"/>
              </a:ext>
            </a:extLst>
          </p:cNvPr>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defRPr/>
            </a:pPr>
            <a:fld id="{26CF9027-CF72-4DC3-AAEA-B946A1760E4B}" type="slidenum">
              <a:rPr lang="en-US" altLang="en-US" smtClean="0"/>
              <a:pPr eaLnBrk="1" hangingPunct="1">
                <a:spcBef>
                  <a:spcPct val="0"/>
                </a:spcBef>
                <a:defRPr/>
              </a:pPr>
              <a:t>31</a:t>
            </a:fld>
            <a:endParaRPr lang="en-US" altLang="en-US"/>
          </a:p>
        </p:txBody>
      </p:sp>
      <p:sp>
        <p:nvSpPr>
          <p:cNvPr id="84995" name="Rectangle 2">
            <a:extLst>
              <a:ext uri="{FF2B5EF4-FFF2-40B4-BE49-F238E27FC236}">
                <a16:creationId xmlns:a16="http://schemas.microsoft.com/office/drawing/2014/main" id="{82BC662C-51DF-6D4C-8FF0-396408C8B943}"/>
              </a:ext>
            </a:extLst>
          </p:cNvPr>
          <p:cNvSpPr>
            <a:spLocks noGrp="1" noRot="1" noChangeAspect="1" noChangeArrowheads="1" noTextEdit="1"/>
          </p:cNvSpPr>
          <p:nvPr>
            <p:ph type="sldImg"/>
          </p:nvPr>
        </p:nvSpPr>
        <p:spPr>
          <a:ln/>
        </p:spPr>
      </p:sp>
      <p:sp>
        <p:nvSpPr>
          <p:cNvPr id="84996" name="Rectangle 3">
            <a:extLst>
              <a:ext uri="{FF2B5EF4-FFF2-40B4-BE49-F238E27FC236}">
                <a16:creationId xmlns:a16="http://schemas.microsoft.com/office/drawing/2014/main" id="{AD29DFA1-7073-7E4D-B2E9-F8952FF16776}"/>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lnSpc>
                <a:spcPct val="80000"/>
              </a:lnSpc>
              <a:spcBef>
                <a:spcPct val="0"/>
              </a:spcBef>
              <a:buFontTx/>
              <a:buNone/>
              <a:defRPr/>
            </a:pPr>
            <a:r>
              <a:rPr lang="en-GB" altLang="en-US" sz="1200" dirty="0">
                <a:solidFill>
                  <a:srgbClr val="FF0000"/>
                </a:solidFill>
              </a:rPr>
              <a:t>*Data managers may be asked to provide information such as case counts, epi curves, etc. but generally are not expected to write/create </a:t>
            </a:r>
            <a:r>
              <a:rPr lang="en-GB" altLang="en-US" sz="1200" dirty="0" err="1">
                <a:solidFill>
                  <a:srgbClr val="FF0000"/>
                </a:solidFill>
              </a:rPr>
              <a:t>SitReps</a:t>
            </a:r>
            <a:r>
              <a:rPr lang="en-GB" altLang="en-US" dirty="0">
                <a:solidFill>
                  <a:srgbClr val="FF0000"/>
                </a:solidFill>
              </a:rPr>
              <a:t>*</a:t>
            </a:r>
          </a:p>
          <a:p>
            <a:pPr lvl="1">
              <a:defRPr/>
            </a:pPr>
            <a:endParaRPr lang="en-US" dirty="0"/>
          </a:p>
          <a:p>
            <a:pPr eaLnBrk="1" hangingPunct="1">
              <a:defRPr/>
            </a:pPr>
            <a:endParaRPr lang="en-US" altLang="en-US" dirty="0">
              <a:latin typeface="Arial" panose="020B0604020202020204" pitchFamily="34" charset="0"/>
            </a:endParaRPr>
          </a:p>
        </p:txBody>
      </p:sp>
    </p:spTree>
    <p:extLst>
      <p:ext uri="{BB962C8B-B14F-4D97-AF65-F5344CB8AC3E}">
        <p14:creationId xmlns:p14="http://schemas.microsoft.com/office/powerpoint/2010/main" val="33006076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F3D9A409-4BC3-C24E-A8DB-E670E0804F8E}"/>
              </a:ext>
            </a:extLst>
          </p:cNvPr>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defRPr/>
            </a:pPr>
            <a:fld id="{26CF9027-CF72-4DC3-AAEA-B946A1760E4B}" type="slidenum">
              <a:rPr lang="en-US" altLang="en-US" smtClean="0"/>
              <a:pPr eaLnBrk="1" hangingPunct="1">
                <a:spcBef>
                  <a:spcPct val="0"/>
                </a:spcBef>
                <a:defRPr/>
              </a:pPr>
              <a:t>32</a:t>
            </a:fld>
            <a:endParaRPr lang="en-US" altLang="en-US"/>
          </a:p>
        </p:txBody>
      </p:sp>
      <p:sp>
        <p:nvSpPr>
          <p:cNvPr id="84995" name="Rectangle 2">
            <a:extLst>
              <a:ext uri="{FF2B5EF4-FFF2-40B4-BE49-F238E27FC236}">
                <a16:creationId xmlns:a16="http://schemas.microsoft.com/office/drawing/2014/main" id="{82BC662C-51DF-6D4C-8FF0-396408C8B943}"/>
              </a:ext>
            </a:extLst>
          </p:cNvPr>
          <p:cNvSpPr>
            <a:spLocks noGrp="1" noRot="1" noChangeAspect="1" noChangeArrowheads="1" noTextEdit="1"/>
          </p:cNvSpPr>
          <p:nvPr>
            <p:ph type="sldImg"/>
          </p:nvPr>
        </p:nvSpPr>
        <p:spPr>
          <a:ln/>
        </p:spPr>
      </p:sp>
      <p:sp>
        <p:nvSpPr>
          <p:cNvPr id="84996" name="Rectangle 3">
            <a:extLst>
              <a:ext uri="{FF2B5EF4-FFF2-40B4-BE49-F238E27FC236}">
                <a16:creationId xmlns:a16="http://schemas.microsoft.com/office/drawing/2014/main" id="{AD29DFA1-7073-7E4D-B2E9-F8952FF16776}"/>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lnSpc>
                <a:spcPct val="80000"/>
              </a:lnSpc>
              <a:spcBef>
                <a:spcPct val="0"/>
              </a:spcBef>
              <a:buFontTx/>
              <a:buNone/>
              <a:defRPr/>
            </a:pPr>
            <a:r>
              <a:rPr lang="en-GB" altLang="en-US" sz="1200" dirty="0">
                <a:solidFill>
                  <a:srgbClr val="FF0000"/>
                </a:solidFill>
              </a:rPr>
              <a:t>*Data managers may be asked to provide information such as case counts, epi curves, etc. but generally are not expected to write/create </a:t>
            </a:r>
            <a:r>
              <a:rPr lang="en-GB" altLang="en-US" sz="1200" dirty="0" err="1">
                <a:solidFill>
                  <a:srgbClr val="FF0000"/>
                </a:solidFill>
              </a:rPr>
              <a:t>SitReps</a:t>
            </a:r>
            <a:r>
              <a:rPr lang="en-GB" altLang="en-US" dirty="0">
                <a:solidFill>
                  <a:srgbClr val="FF0000"/>
                </a:solidFill>
              </a:rPr>
              <a:t>*</a:t>
            </a:r>
          </a:p>
          <a:p>
            <a:pPr lvl="1">
              <a:defRPr/>
            </a:pPr>
            <a:endParaRPr lang="en-US" dirty="0"/>
          </a:p>
          <a:p>
            <a:pPr eaLnBrk="1" hangingPunct="1">
              <a:defRPr/>
            </a:pPr>
            <a:endParaRPr lang="en-US" altLang="en-US" dirty="0">
              <a:latin typeface="Arial" panose="020B0604020202020204" pitchFamily="34" charset="0"/>
            </a:endParaRPr>
          </a:p>
        </p:txBody>
      </p:sp>
    </p:spTree>
    <p:extLst>
      <p:ext uri="{BB962C8B-B14F-4D97-AF65-F5344CB8AC3E}">
        <p14:creationId xmlns:p14="http://schemas.microsoft.com/office/powerpoint/2010/main" val="3138871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a:extLst>
              <a:ext uri="{FF2B5EF4-FFF2-40B4-BE49-F238E27FC236}">
                <a16:creationId xmlns:a16="http://schemas.microsoft.com/office/drawing/2014/main" id="{A546B7B2-1B4E-9B4A-9F3F-4AA344CD76E9}"/>
              </a:ext>
            </a:extLst>
          </p:cNvPr>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defRPr/>
            </a:pPr>
            <a:fld id="{007F4DF1-FC8B-45A8-9336-9D7E46723D6A}" type="slidenum">
              <a:rPr lang="en-US" altLang="en-US" smtClean="0"/>
              <a:pPr eaLnBrk="1" hangingPunct="1">
                <a:spcBef>
                  <a:spcPct val="0"/>
                </a:spcBef>
                <a:defRPr/>
              </a:pPr>
              <a:t>3</a:t>
            </a:fld>
            <a:endParaRPr lang="en-US" altLang="en-US"/>
          </a:p>
        </p:txBody>
      </p:sp>
      <p:sp>
        <p:nvSpPr>
          <p:cNvPr id="54275" name="Rectangle 2">
            <a:extLst>
              <a:ext uri="{FF2B5EF4-FFF2-40B4-BE49-F238E27FC236}">
                <a16:creationId xmlns:a16="http://schemas.microsoft.com/office/drawing/2014/main" id="{5FBD3B52-639B-7344-94D0-E56A53266F25}"/>
              </a:ext>
            </a:extLst>
          </p:cNvPr>
          <p:cNvSpPr>
            <a:spLocks noGrp="1" noRot="1" noChangeAspect="1" noChangeArrowheads="1" noTextEdit="1"/>
          </p:cNvSpPr>
          <p:nvPr>
            <p:ph type="sldImg"/>
          </p:nvPr>
        </p:nvSpPr>
        <p:spPr>
          <a:ln/>
        </p:spPr>
      </p:sp>
      <p:sp>
        <p:nvSpPr>
          <p:cNvPr id="54276" name="Rectangle 3">
            <a:extLst>
              <a:ext uri="{FF2B5EF4-FFF2-40B4-BE49-F238E27FC236}">
                <a16:creationId xmlns:a16="http://schemas.microsoft.com/office/drawing/2014/main" id="{7DD1CD8D-06F2-184D-9F97-62885F888138}"/>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r>
              <a:rPr lang="en-US" altLang="en-US" b="1" dirty="0">
                <a:highlight>
                  <a:srgbClr val="FFFF00"/>
                </a:highlight>
                <a:latin typeface="Arial" panose="020B0604020202020204" pitchFamily="34" charset="0"/>
              </a:rPr>
              <a:t> </a:t>
            </a:r>
          </a:p>
        </p:txBody>
      </p:sp>
    </p:spTree>
    <p:extLst>
      <p:ext uri="{BB962C8B-B14F-4D97-AF65-F5344CB8AC3E}">
        <p14:creationId xmlns:p14="http://schemas.microsoft.com/office/powerpoint/2010/main" val="7182992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a:extLst>
              <a:ext uri="{FF2B5EF4-FFF2-40B4-BE49-F238E27FC236}">
                <a16:creationId xmlns:a16="http://schemas.microsoft.com/office/drawing/2014/main" id="{0A301C72-6BCF-CA45-A10D-7375C2282400}"/>
              </a:ext>
            </a:extLst>
          </p:cNvPr>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defRPr/>
            </a:pPr>
            <a:fld id="{8D4CD5DA-E5F1-4B9D-82EC-DCC74753D8A0}" type="slidenum">
              <a:rPr lang="en-US" altLang="en-US" smtClean="0"/>
              <a:pPr eaLnBrk="1" hangingPunct="1">
                <a:spcBef>
                  <a:spcPct val="0"/>
                </a:spcBef>
                <a:defRPr/>
              </a:pPr>
              <a:t>33</a:t>
            </a:fld>
            <a:endParaRPr lang="en-US" altLang="en-US"/>
          </a:p>
        </p:txBody>
      </p:sp>
      <p:sp>
        <p:nvSpPr>
          <p:cNvPr id="86019" name="Rectangle 2">
            <a:extLst>
              <a:ext uri="{FF2B5EF4-FFF2-40B4-BE49-F238E27FC236}">
                <a16:creationId xmlns:a16="http://schemas.microsoft.com/office/drawing/2014/main" id="{0110A68E-9F51-D743-9538-2FA20709ABE4}"/>
              </a:ext>
            </a:extLst>
          </p:cNvPr>
          <p:cNvSpPr>
            <a:spLocks noGrp="1" noRot="1" noChangeAspect="1" noChangeArrowheads="1" noTextEdit="1"/>
          </p:cNvSpPr>
          <p:nvPr>
            <p:ph type="sldImg"/>
          </p:nvPr>
        </p:nvSpPr>
        <p:spPr>
          <a:ln/>
        </p:spPr>
      </p:sp>
      <p:sp>
        <p:nvSpPr>
          <p:cNvPr id="86020" name="Rectangle 3">
            <a:extLst>
              <a:ext uri="{FF2B5EF4-FFF2-40B4-BE49-F238E27FC236}">
                <a16:creationId xmlns:a16="http://schemas.microsoft.com/office/drawing/2014/main" id="{217D43DA-C2F3-2040-991A-980D46DFBDD8}"/>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tLang="en-US">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14AD90-2090-3540-89D3-236315F326A2}"/>
              </a:ext>
            </a:extLst>
          </p:cNvPr>
          <p:cNvSpPr>
            <a:spLocks noGrp="1" noRot="1" noChangeAspect="1"/>
          </p:cNvSpPr>
          <p:nvPr>
            <p:ph type="sldImg"/>
          </p:nvPr>
        </p:nvSpPr>
        <p:spPr/>
      </p:sp>
      <p:sp>
        <p:nvSpPr>
          <p:cNvPr id="33794" name="Notes Placeholder 2"/>
          <p:cNvSpPr>
            <a:spLocks noGrp="1" noChangeArrowheads="1"/>
          </p:cNvSpPr>
          <p:nvPr>
            <p:ph type="body" idx="1"/>
          </p:nvPr>
        </p:nvSpPr>
        <p:spPr>
          <a:noFill/>
        </p:spPr>
        <p:txBody>
          <a:bodyPr/>
          <a:lstStyle/>
          <a:p>
            <a:r>
              <a:rPr lang="en-US" altLang="en-US" dirty="0">
                <a:latin typeface="Arial" panose="020B0604020202020204" pitchFamily="34" charset="0"/>
              </a:rPr>
              <a:t>In field epidemiology, we receive data from many different sources.</a:t>
            </a:r>
          </a:p>
          <a:p>
            <a:endParaRPr lang="en-US" altLang="en-US" dirty="0">
              <a:latin typeface="Arial" panose="020B0604020202020204" pitchFamily="34" charset="0"/>
            </a:endParaRPr>
          </a:p>
        </p:txBody>
      </p:sp>
      <p:sp>
        <p:nvSpPr>
          <p:cNvPr id="33795"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E0B49BE-9DB0-4E1B-A09D-1E562376D991}" type="slidenum">
              <a:rPr lang="en-US" altLang="en-US" smtClean="0"/>
              <a:pPr/>
              <a:t>4</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14AD90-2090-3540-89D3-236315F326A2}"/>
              </a:ext>
            </a:extLst>
          </p:cNvPr>
          <p:cNvSpPr>
            <a:spLocks noGrp="1" noRot="1" noChangeAspect="1"/>
          </p:cNvSpPr>
          <p:nvPr>
            <p:ph type="sldImg"/>
          </p:nvPr>
        </p:nvSpPr>
        <p:spPr/>
      </p:sp>
      <p:sp>
        <p:nvSpPr>
          <p:cNvPr id="33794" name="Notes Placeholder 2"/>
          <p:cNvSpPr>
            <a:spLocks noGrp="1" noChangeArrowheads="1"/>
          </p:cNvSpPr>
          <p:nvPr>
            <p:ph type="body" idx="1"/>
          </p:nvPr>
        </p:nvSpPr>
        <p:spPr>
          <a:noFill/>
        </p:spPr>
        <p:txBody>
          <a:bodyPr/>
          <a:lstStyle/>
          <a:p>
            <a:r>
              <a:rPr lang="en-US" altLang="en-US" dirty="0">
                <a:latin typeface="Arial" panose="020B0604020202020204" pitchFamily="34" charset="0"/>
              </a:rPr>
              <a:t>We use databases to store, manage and analyze public health data.  Excel is one of a few computer programs we can use. </a:t>
            </a:r>
          </a:p>
          <a:p>
            <a:endParaRPr lang="en-US" altLang="en-US" dirty="0">
              <a:latin typeface="Arial" panose="020B0604020202020204" pitchFamily="34" charset="0"/>
            </a:endParaRPr>
          </a:p>
        </p:txBody>
      </p:sp>
      <p:sp>
        <p:nvSpPr>
          <p:cNvPr id="33795"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E0B49BE-9DB0-4E1B-A09D-1E562376D991}" type="slidenum">
              <a:rPr lang="en-US" altLang="en-US" smtClean="0"/>
              <a:pPr/>
              <a:t>5</a:t>
            </a:fld>
            <a:endParaRPr lang="en-US" altLang="en-US"/>
          </a:p>
        </p:txBody>
      </p:sp>
    </p:spTree>
    <p:extLst>
      <p:ext uri="{BB962C8B-B14F-4D97-AF65-F5344CB8AC3E}">
        <p14:creationId xmlns:p14="http://schemas.microsoft.com/office/powerpoint/2010/main" val="4055215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A6D5E0C3-2818-0847-8E25-152513351216}"/>
              </a:ext>
            </a:extLst>
          </p:cNvPr>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defRPr/>
            </a:pPr>
            <a:r>
              <a:rPr lang="fr-FR" altLang="en-US"/>
              <a:t>2</a:t>
            </a:r>
          </a:p>
        </p:txBody>
      </p:sp>
      <p:sp>
        <p:nvSpPr>
          <p:cNvPr id="56323" name="Rectangle 2">
            <a:extLst>
              <a:ext uri="{FF2B5EF4-FFF2-40B4-BE49-F238E27FC236}">
                <a16:creationId xmlns:a16="http://schemas.microsoft.com/office/drawing/2014/main" id="{177293B8-3944-0643-974C-01156A616BF6}"/>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B961E590-F378-5B40-B3DA-67804B0A2512}"/>
              </a:ext>
            </a:extLst>
          </p:cNvPr>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r>
              <a:rPr lang="en-US" altLang="en-US" dirty="0">
                <a:latin typeface="Arial" panose="020B0604020202020204" pitchFamily="34" charset="0"/>
              </a:rPr>
              <a:t>The main goals of a database management system are to control and streamline data access and use.  They are generally used just to house and protect the data, but often have tools for analyzing and interpreting data, as well.</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EE6C2DA9-F3C5-394F-9B43-6BAD94DA9FB9}"/>
              </a:ext>
            </a:extLst>
          </p:cNvPr>
          <p:cNvSpPr>
            <a:spLocks noGrp="1" noChangeArrowheads="1"/>
          </p:cNvSpPr>
          <p:nvPr>
            <p:ph type="sldNum" sz="quarter" idx="5"/>
          </p:nvPr>
        </p:nvSpPr>
        <p:spPr>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defRPr/>
            </a:pPr>
            <a:fld id="{92520D8C-600F-4172-AE5B-E0DACF7FBEE3}" type="slidenum">
              <a:rPr lang="en-US" altLang="en-US" smtClean="0"/>
              <a:pPr eaLnBrk="1" hangingPunct="1">
                <a:spcBef>
                  <a:spcPct val="0"/>
                </a:spcBef>
                <a:defRPr/>
              </a:pPr>
              <a:t>7</a:t>
            </a:fld>
            <a:endParaRPr lang="en-US" altLang="en-US"/>
          </a:p>
        </p:txBody>
      </p:sp>
      <p:sp>
        <p:nvSpPr>
          <p:cNvPr id="58371" name="Rectangle 2">
            <a:extLst>
              <a:ext uri="{FF2B5EF4-FFF2-40B4-BE49-F238E27FC236}">
                <a16:creationId xmlns:a16="http://schemas.microsoft.com/office/drawing/2014/main" id="{3BEE8498-B98A-A741-9662-5869A9B10E81}"/>
              </a:ext>
            </a:extLst>
          </p:cNvPr>
          <p:cNvSpPr>
            <a:spLocks noGrp="1" noRot="1" noChangeAspect="1" noChangeArrowheads="1" noTextEdit="1"/>
          </p:cNvSpPr>
          <p:nvPr>
            <p:ph type="sldImg"/>
          </p:nvPr>
        </p:nvSpPr>
        <p:spPr>
          <a:ln/>
        </p:spPr>
      </p:sp>
      <p:sp>
        <p:nvSpPr>
          <p:cNvPr id="58372" name="Rectangle 3">
            <a:extLst>
              <a:ext uri="{FF2B5EF4-FFF2-40B4-BE49-F238E27FC236}">
                <a16:creationId xmlns:a16="http://schemas.microsoft.com/office/drawing/2014/main" id="{97A5B69A-4CAC-A041-9B9E-43C03B7F2BFA}"/>
              </a:ext>
            </a:extLst>
          </p:cNvPr>
          <p:cNvSpPr>
            <a:spLocks noGrp="1" noChangeArrowheads="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tLang="en-US">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8C42FC1-F663-294B-9D02-84F8C81C62FF}"/>
              </a:ext>
            </a:extLst>
          </p:cNvPr>
          <p:cNvSpPr>
            <a:spLocks noGrp="1" noRot="1" noChangeAspect="1"/>
          </p:cNvSpPr>
          <p:nvPr>
            <p:ph type="sldImg"/>
          </p:nvPr>
        </p:nvSpPr>
        <p:spPr/>
      </p:sp>
      <p:sp>
        <p:nvSpPr>
          <p:cNvPr id="35842" name="Notes Placeholder 2"/>
          <p:cNvSpPr>
            <a:spLocks noGrp="1" noChangeArrowheads="1"/>
          </p:cNvSpPr>
          <p:nvPr>
            <p:ph type="body" idx="1"/>
          </p:nvPr>
        </p:nvSpPr>
        <p:spPr>
          <a:noFill/>
        </p:spPr>
        <p:txBody>
          <a:bodyPr/>
          <a:lstStyle/>
          <a:p>
            <a:endParaRPr lang="en-US" altLang="en-US">
              <a:latin typeface="Arial" panose="020B0604020202020204" pitchFamily="34" charset="0"/>
            </a:endParaRPr>
          </a:p>
        </p:txBody>
      </p:sp>
      <p:sp>
        <p:nvSpPr>
          <p:cNvPr id="35843"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1CA0CAB-25DF-4044-AD41-B2655B914369}" type="slidenum">
              <a:rPr lang="en-US" altLang="en-US" smtClean="0"/>
              <a:pPr/>
              <a:t>8</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7FE878-B887-CE47-903F-7D16CA14CE76}"/>
              </a:ext>
            </a:extLst>
          </p:cNvPr>
          <p:cNvSpPr>
            <a:spLocks noGrp="1" noRot="1" noChangeAspect="1"/>
          </p:cNvSpPr>
          <p:nvPr>
            <p:ph type="sldImg"/>
          </p:nvPr>
        </p:nvSpPr>
        <p:spPr/>
      </p:sp>
      <p:sp>
        <p:nvSpPr>
          <p:cNvPr id="39938" name="Notes Placeholder 2"/>
          <p:cNvSpPr>
            <a:spLocks noGrp="1" noChangeArrowheads="1"/>
          </p:cNvSpPr>
          <p:nvPr>
            <p:ph type="body" idx="1"/>
          </p:nvPr>
        </p:nvSpPr>
        <p:spPr>
          <a:noFill/>
        </p:spPr>
        <p:txBody>
          <a:bodyPr/>
          <a:lstStyle/>
          <a:p>
            <a:r>
              <a:rPr lang="en-US" altLang="en-US">
                <a:latin typeface="Arial" panose="020B0604020202020204" pitchFamily="34" charset="0"/>
              </a:rPr>
              <a:t>Data is first collected in the field, at the site of the emergency, or from existing surveillance networks, by field epidemiologists or trained data collectors.  </a:t>
            </a:r>
          </a:p>
          <a:p>
            <a:r>
              <a:rPr lang="en-US" altLang="en-US">
                <a:latin typeface="Arial" panose="020B0604020202020204" pitchFamily="34" charset="0"/>
              </a:rPr>
              <a:t>From there, it is entered into the database by persons trained in data entry (often times in excel).  It is then cleaned, and analyzed for trends, and further interpreted.  </a:t>
            </a:r>
          </a:p>
          <a:p>
            <a:r>
              <a:rPr lang="en-US" altLang="en-US">
                <a:latin typeface="Arial" panose="020B0604020202020204" pitchFamily="34" charset="0"/>
              </a:rPr>
              <a:t>Once interpreted, data can be visualized or shared in several different ways including graphs, maps, reports, and tables.  </a:t>
            </a:r>
          </a:p>
        </p:txBody>
      </p:sp>
      <p:sp>
        <p:nvSpPr>
          <p:cNvPr id="39939" name="Slide Number Placeholder 3"/>
          <p:cNvSpPr>
            <a:spLocks noGrp="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6011A7E-ACFA-40DF-AE42-719879974CC3}" type="slidenum">
              <a:rPr lang="en-US" altLang="en-US" smtClean="0"/>
              <a:pPr/>
              <a:t>9</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8142412-44D4-C242-BD47-078F4C5B18BA}"/>
              </a:ext>
            </a:extLst>
          </p:cNvPr>
          <p:cNvSpPr>
            <a:spLocks noGrp="1"/>
          </p:cNvSpPr>
          <p:nvPr>
            <p:ph type="dt" sz="half" idx="10"/>
          </p:nvPr>
        </p:nvSpPr>
        <p:spPr/>
        <p:txBody>
          <a:bodyPr/>
          <a:lstStyle>
            <a:lvl1pPr>
              <a:defRPr/>
            </a:lvl1pPr>
          </a:lstStyle>
          <a:p>
            <a:pPr>
              <a:defRPr/>
            </a:pPr>
            <a:fld id="{C4095801-E5AB-49FC-9674-3901CD2B7F63}" type="datetimeFigureOut">
              <a:rPr lang="en-GB" altLang="en-US"/>
              <a:pPr>
                <a:defRPr/>
              </a:pPr>
              <a:t>17/05/2018</a:t>
            </a:fld>
            <a:endParaRPr lang="en-GB" altLang="en-US"/>
          </a:p>
        </p:txBody>
      </p:sp>
      <p:sp>
        <p:nvSpPr>
          <p:cNvPr id="5" name="Footer Placeholder 4">
            <a:extLst>
              <a:ext uri="{FF2B5EF4-FFF2-40B4-BE49-F238E27FC236}">
                <a16:creationId xmlns:a16="http://schemas.microsoft.com/office/drawing/2014/main" id="{6631BC79-73C1-BA4F-A88A-8752E20C83F6}"/>
              </a:ext>
            </a:extLst>
          </p:cNvPr>
          <p:cNvSpPr>
            <a:spLocks noGrp="1"/>
          </p:cNvSpPr>
          <p:nvPr>
            <p:ph type="ftr" sz="quarter" idx="11"/>
          </p:nvPr>
        </p:nvSpPr>
        <p:spPr/>
        <p:txBody>
          <a:bodyPr/>
          <a:lstStyle>
            <a:lvl1pPr>
              <a:defRPr/>
            </a:lvl1pPr>
          </a:lstStyle>
          <a:p>
            <a:pPr>
              <a:defRPr/>
            </a:pPr>
            <a:endParaRPr lang="en-GB" altLang="en-US"/>
          </a:p>
        </p:txBody>
      </p:sp>
      <p:sp>
        <p:nvSpPr>
          <p:cNvPr id="6" name="Slide Number Placeholder 5">
            <a:extLst>
              <a:ext uri="{FF2B5EF4-FFF2-40B4-BE49-F238E27FC236}">
                <a16:creationId xmlns:a16="http://schemas.microsoft.com/office/drawing/2014/main" id="{3562F435-2435-2846-A20B-09E9DBD11E87}"/>
              </a:ext>
            </a:extLst>
          </p:cNvPr>
          <p:cNvSpPr>
            <a:spLocks noGrp="1"/>
          </p:cNvSpPr>
          <p:nvPr>
            <p:ph type="sldNum" sz="quarter" idx="12"/>
          </p:nvPr>
        </p:nvSpPr>
        <p:spPr/>
        <p:txBody>
          <a:bodyPr/>
          <a:lstStyle>
            <a:lvl1pPr>
              <a:defRPr/>
            </a:lvl1pPr>
          </a:lstStyle>
          <a:p>
            <a:pPr>
              <a:defRPr/>
            </a:pPr>
            <a:fld id="{62F0A894-9062-44AC-A6FD-147427417662}" type="slidenum">
              <a:rPr lang="en-GB" altLang="en-US"/>
              <a:pPr>
                <a:defRPr/>
              </a:pPr>
              <a:t>‹#›</a:t>
            </a:fld>
            <a:endParaRPr lang="en-GB" altLang="en-US"/>
          </a:p>
        </p:txBody>
      </p:sp>
    </p:spTree>
    <p:extLst>
      <p:ext uri="{BB962C8B-B14F-4D97-AF65-F5344CB8AC3E}">
        <p14:creationId xmlns:p14="http://schemas.microsoft.com/office/powerpoint/2010/main" val="346737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142412-44D4-C242-BD47-078F4C5B18BA}"/>
              </a:ext>
            </a:extLst>
          </p:cNvPr>
          <p:cNvSpPr>
            <a:spLocks noGrp="1"/>
          </p:cNvSpPr>
          <p:nvPr>
            <p:ph type="dt" sz="half" idx="10"/>
          </p:nvPr>
        </p:nvSpPr>
        <p:spPr/>
        <p:txBody>
          <a:bodyPr/>
          <a:lstStyle>
            <a:lvl1pPr>
              <a:defRPr/>
            </a:lvl1pPr>
          </a:lstStyle>
          <a:p>
            <a:pPr>
              <a:defRPr/>
            </a:pPr>
            <a:fld id="{EB0960EB-C9FF-473C-A486-87EEAFA06BE0}" type="datetimeFigureOut">
              <a:rPr lang="en-GB" altLang="en-US"/>
              <a:pPr>
                <a:defRPr/>
              </a:pPr>
              <a:t>17/05/2018</a:t>
            </a:fld>
            <a:endParaRPr lang="en-GB" altLang="en-US"/>
          </a:p>
        </p:txBody>
      </p:sp>
      <p:sp>
        <p:nvSpPr>
          <p:cNvPr id="5" name="Footer Placeholder 4">
            <a:extLst>
              <a:ext uri="{FF2B5EF4-FFF2-40B4-BE49-F238E27FC236}">
                <a16:creationId xmlns:a16="http://schemas.microsoft.com/office/drawing/2014/main" id="{6631BC79-73C1-BA4F-A88A-8752E20C83F6}"/>
              </a:ext>
            </a:extLst>
          </p:cNvPr>
          <p:cNvSpPr>
            <a:spLocks noGrp="1"/>
          </p:cNvSpPr>
          <p:nvPr>
            <p:ph type="ftr" sz="quarter" idx="11"/>
          </p:nvPr>
        </p:nvSpPr>
        <p:spPr/>
        <p:txBody>
          <a:bodyPr/>
          <a:lstStyle>
            <a:lvl1pPr>
              <a:defRPr/>
            </a:lvl1pPr>
          </a:lstStyle>
          <a:p>
            <a:pPr>
              <a:defRPr/>
            </a:pPr>
            <a:endParaRPr lang="en-GB" altLang="en-US"/>
          </a:p>
        </p:txBody>
      </p:sp>
      <p:sp>
        <p:nvSpPr>
          <p:cNvPr id="6" name="Slide Number Placeholder 5">
            <a:extLst>
              <a:ext uri="{FF2B5EF4-FFF2-40B4-BE49-F238E27FC236}">
                <a16:creationId xmlns:a16="http://schemas.microsoft.com/office/drawing/2014/main" id="{3562F435-2435-2846-A20B-09E9DBD11E87}"/>
              </a:ext>
            </a:extLst>
          </p:cNvPr>
          <p:cNvSpPr>
            <a:spLocks noGrp="1"/>
          </p:cNvSpPr>
          <p:nvPr>
            <p:ph type="sldNum" sz="quarter" idx="12"/>
          </p:nvPr>
        </p:nvSpPr>
        <p:spPr/>
        <p:txBody>
          <a:bodyPr/>
          <a:lstStyle>
            <a:lvl1pPr>
              <a:defRPr/>
            </a:lvl1pPr>
          </a:lstStyle>
          <a:p>
            <a:pPr>
              <a:defRPr/>
            </a:pPr>
            <a:fld id="{179DEFD1-AC28-4191-B446-C89D5EC48E24}" type="slidenum">
              <a:rPr lang="en-GB" altLang="en-US"/>
              <a:pPr>
                <a:defRPr/>
              </a:pPr>
              <a:t>‹#›</a:t>
            </a:fld>
            <a:endParaRPr lang="en-GB" altLang="en-US"/>
          </a:p>
        </p:txBody>
      </p:sp>
    </p:spTree>
    <p:extLst>
      <p:ext uri="{BB962C8B-B14F-4D97-AF65-F5344CB8AC3E}">
        <p14:creationId xmlns:p14="http://schemas.microsoft.com/office/powerpoint/2010/main" val="1982500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142412-44D4-C242-BD47-078F4C5B18BA}"/>
              </a:ext>
            </a:extLst>
          </p:cNvPr>
          <p:cNvSpPr>
            <a:spLocks noGrp="1"/>
          </p:cNvSpPr>
          <p:nvPr>
            <p:ph type="dt" sz="half" idx="10"/>
          </p:nvPr>
        </p:nvSpPr>
        <p:spPr/>
        <p:txBody>
          <a:bodyPr/>
          <a:lstStyle>
            <a:lvl1pPr>
              <a:defRPr/>
            </a:lvl1pPr>
          </a:lstStyle>
          <a:p>
            <a:pPr>
              <a:defRPr/>
            </a:pPr>
            <a:fld id="{B91B6E3F-6E3F-4BC1-85B4-3BFD6B4FE573}" type="datetimeFigureOut">
              <a:rPr lang="en-GB" altLang="en-US"/>
              <a:pPr>
                <a:defRPr/>
              </a:pPr>
              <a:t>17/05/2018</a:t>
            </a:fld>
            <a:endParaRPr lang="en-GB" altLang="en-US"/>
          </a:p>
        </p:txBody>
      </p:sp>
      <p:sp>
        <p:nvSpPr>
          <p:cNvPr id="5" name="Footer Placeholder 4">
            <a:extLst>
              <a:ext uri="{FF2B5EF4-FFF2-40B4-BE49-F238E27FC236}">
                <a16:creationId xmlns:a16="http://schemas.microsoft.com/office/drawing/2014/main" id="{6631BC79-73C1-BA4F-A88A-8752E20C83F6}"/>
              </a:ext>
            </a:extLst>
          </p:cNvPr>
          <p:cNvSpPr>
            <a:spLocks noGrp="1"/>
          </p:cNvSpPr>
          <p:nvPr>
            <p:ph type="ftr" sz="quarter" idx="11"/>
          </p:nvPr>
        </p:nvSpPr>
        <p:spPr/>
        <p:txBody>
          <a:bodyPr/>
          <a:lstStyle>
            <a:lvl1pPr>
              <a:defRPr/>
            </a:lvl1pPr>
          </a:lstStyle>
          <a:p>
            <a:pPr>
              <a:defRPr/>
            </a:pPr>
            <a:endParaRPr lang="en-GB" altLang="en-US"/>
          </a:p>
        </p:txBody>
      </p:sp>
      <p:sp>
        <p:nvSpPr>
          <p:cNvPr id="6" name="Slide Number Placeholder 5">
            <a:extLst>
              <a:ext uri="{FF2B5EF4-FFF2-40B4-BE49-F238E27FC236}">
                <a16:creationId xmlns:a16="http://schemas.microsoft.com/office/drawing/2014/main" id="{3562F435-2435-2846-A20B-09E9DBD11E87}"/>
              </a:ext>
            </a:extLst>
          </p:cNvPr>
          <p:cNvSpPr>
            <a:spLocks noGrp="1"/>
          </p:cNvSpPr>
          <p:nvPr>
            <p:ph type="sldNum" sz="quarter" idx="12"/>
          </p:nvPr>
        </p:nvSpPr>
        <p:spPr/>
        <p:txBody>
          <a:bodyPr/>
          <a:lstStyle>
            <a:lvl1pPr>
              <a:defRPr/>
            </a:lvl1pPr>
          </a:lstStyle>
          <a:p>
            <a:pPr>
              <a:defRPr/>
            </a:pPr>
            <a:fld id="{B30070F7-2D4C-4002-83F9-E8FA096113D1}" type="slidenum">
              <a:rPr lang="en-GB" altLang="en-US"/>
              <a:pPr>
                <a:defRPr/>
              </a:pPr>
              <a:t>‹#›</a:t>
            </a:fld>
            <a:endParaRPr lang="en-GB" altLang="en-US"/>
          </a:p>
        </p:txBody>
      </p:sp>
    </p:spTree>
    <p:extLst>
      <p:ext uri="{BB962C8B-B14F-4D97-AF65-F5344CB8AC3E}">
        <p14:creationId xmlns:p14="http://schemas.microsoft.com/office/powerpoint/2010/main" val="35646453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a:extLst>
              <a:ext uri="{FF2B5EF4-FFF2-40B4-BE49-F238E27FC236}">
                <a16:creationId xmlns:a16="http://schemas.microsoft.com/office/drawing/2014/main" id="{6BD2B0FF-00BD-2D45-A5E3-460838996F85}"/>
              </a:ext>
            </a:extLst>
          </p:cNvPr>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en-US" altLang="en-US" sz="1400">
              <a:solidFill>
                <a:srgbClr val="FFFFFF"/>
              </a:solidFill>
              <a:cs typeface="Calibri" panose="020F0502020204030204" pitchFamily="34" charset="0"/>
              <a:sym typeface="Calibri" panose="020F0502020204030204"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a:extLst>
                <a:ext uri="{FF2B5EF4-FFF2-40B4-BE49-F238E27FC236}">
                  <a16:creationId xmlns:a16="http://schemas.microsoft.com/office/drawing/2014/main" id="{689199D4-56F4-6545-8F67-673608E9E2B6}"/>
                </a:ext>
              </a:extLst>
            </p:cNvPr>
            <p:cNvSpPr>
              <a:spLocks noChangeArrowheads="1"/>
            </p:cNvSpPr>
            <p:nvPr/>
          </p:nvSpPr>
          <p:spPr bwMode="auto">
            <a:xfrm>
              <a:off x="0" y="0"/>
              <a:ext cx="2838178" cy="923698"/>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altLang="en-US">
                <a:cs typeface="Calibri" panose="020F0502020204030204" pitchFamily="34" charset="0"/>
                <a:sym typeface="Calibri" panose="020F0502020204030204"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a:extLst>
              <a:ext uri="{FF2B5EF4-FFF2-40B4-BE49-F238E27FC236}">
                <a16:creationId xmlns:a16="http://schemas.microsoft.com/office/drawing/2014/main" id="{E2743C5C-754E-8742-A5A8-38FB3F94CDB9}"/>
              </a:ext>
            </a:extLst>
          </p:cNvPr>
          <p:cNvSpPr>
            <a:spLocks noGrp="1"/>
          </p:cNvSpPr>
          <p:nvPr>
            <p:ph type="sldNum" sz="quarter" idx="10"/>
          </p:nvPr>
        </p:nvSpPr>
        <p:spPr/>
        <p:txBody>
          <a:bodyPr/>
          <a:lstStyle>
            <a:lvl1pPr>
              <a:defRPr/>
            </a:lvl1pPr>
          </a:lstStyle>
          <a:p>
            <a:pPr>
              <a:defRPr/>
            </a:pPr>
            <a:fld id="{504280DF-8364-4666-BC4A-EAB9D41088F4}" type="slidenum">
              <a:rPr lang="en-US" altLang="en-US"/>
              <a:pPr>
                <a:defRPr/>
              </a:pPr>
              <a:t>‹#›</a:t>
            </a:fld>
            <a:endParaRPr lang="en-US" altLang="en-US"/>
          </a:p>
        </p:txBody>
      </p:sp>
    </p:spTree>
    <p:extLst>
      <p:ext uri="{BB962C8B-B14F-4D97-AF65-F5344CB8AC3E}">
        <p14:creationId xmlns:p14="http://schemas.microsoft.com/office/powerpoint/2010/main" val="14285786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908D7431-D9FC-264A-BB24-5CCFCCBC90D5}"/>
              </a:ext>
            </a:extLst>
          </p:cNvPr>
          <p:cNvSpPr>
            <a:spLocks noGrp="1"/>
          </p:cNvSpPr>
          <p:nvPr>
            <p:ph type="ftr" sz="quarter" idx="10"/>
          </p:nvPr>
        </p:nvSpPr>
        <p:spPr/>
        <p:txBody>
          <a:bodyPr/>
          <a:lstStyle>
            <a:lvl1pPr>
              <a:defRPr/>
            </a:lvl1pPr>
          </a:lstStyle>
          <a:p>
            <a:pPr>
              <a:defRPr/>
            </a:pPr>
            <a:endParaRPr lang="en-US" altLang="en-US"/>
          </a:p>
        </p:txBody>
      </p:sp>
      <p:sp>
        <p:nvSpPr>
          <p:cNvPr id="4" name="Slide Number Placeholder 3">
            <a:extLst>
              <a:ext uri="{FF2B5EF4-FFF2-40B4-BE49-F238E27FC236}">
                <a16:creationId xmlns:a16="http://schemas.microsoft.com/office/drawing/2014/main" id="{72E1E578-3CF7-3C4E-9559-DFBF184A6D59}"/>
              </a:ext>
            </a:extLst>
          </p:cNvPr>
          <p:cNvSpPr>
            <a:spLocks noGrp="1"/>
          </p:cNvSpPr>
          <p:nvPr>
            <p:ph type="sldNum" sz="quarter" idx="11"/>
          </p:nvPr>
        </p:nvSpPr>
        <p:spPr>
          <a:xfrm>
            <a:off x="8458200" y="6481763"/>
            <a:ext cx="609600" cy="365125"/>
          </a:xfrm>
        </p:spPr>
        <p:txBody>
          <a:bodyPr/>
          <a:lstStyle>
            <a:lvl1pPr>
              <a:defRPr/>
            </a:lvl1pPr>
          </a:lstStyle>
          <a:p>
            <a:pPr>
              <a:defRPr/>
            </a:pPr>
            <a:fld id="{D740A3BB-3787-45CE-8D8C-A9221661162E}" type="slidenum">
              <a:rPr lang="en-US" altLang="en-US"/>
              <a:pPr>
                <a:defRPr/>
              </a:pPr>
              <a:t>‹#›</a:t>
            </a:fld>
            <a:endParaRPr lang="en-US" altLang="en-US"/>
          </a:p>
        </p:txBody>
      </p:sp>
    </p:spTree>
    <p:extLst>
      <p:ext uri="{BB962C8B-B14F-4D97-AF65-F5344CB8AC3E}">
        <p14:creationId xmlns:p14="http://schemas.microsoft.com/office/powerpoint/2010/main" val="6695303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a:extLst>
              <a:ext uri="{FF2B5EF4-FFF2-40B4-BE49-F238E27FC236}">
                <a16:creationId xmlns:a16="http://schemas.microsoft.com/office/drawing/2014/main" id="{90B86603-7BA0-3440-A06F-65C9DD60B56C}"/>
              </a:ext>
            </a:extLst>
          </p:cNvPr>
          <p:cNvSpPr>
            <a:spLocks noGrp="1"/>
          </p:cNvSpPr>
          <p:nvPr>
            <p:ph type="ftr" sz="quarter" idx="10"/>
          </p:nvPr>
        </p:nvSpPr>
        <p:spPr/>
        <p:txBody>
          <a:bodyPr/>
          <a:lstStyle>
            <a:lvl1pPr>
              <a:defRPr/>
            </a:lvl1pPr>
          </a:lstStyle>
          <a:p>
            <a:pPr>
              <a:defRPr/>
            </a:pPr>
            <a:endParaRPr lang="en-US" altLang="en-US"/>
          </a:p>
        </p:txBody>
      </p:sp>
      <p:sp>
        <p:nvSpPr>
          <p:cNvPr id="5" name="Slide Number Placeholder 5">
            <a:extLst>
              <a:ext uri="{FF2B5EF4-FFF2-40B4-BE49-F238E27FC236}">
                <a16:creationId xmlns:a16="http://schemas.microsoft.com/office/drawing/2014/main" id="{030C5E4D-4B06-6B47-9C32-133FB79F893C}"/>
              </a:ext>
            </a:extLst>
          </p:cNvPr>
          <p:cNvSpPr>
            <a:spLocks noGrp="1"/>
          </p:cNvSpPr>
          <p:nvPr>
            <p:ph type="sldNum" sz="quarter" idx="11"/>
          </p:nvPr>
        </p:nvSpPr>
        <p:spPr>
          <a:xfrm>
            <a:off x="8382000" y="6481763"/>
            <a:ext cx="609600" cy="365125"/>
          </a:xfrm>
        </p:spPr>
        <p:txBody>
          <a:bodyPr/>
          <a:lstStyle>
            <a:lvl1pPr>
              <a:defRPr/>
            </a:lvl1pPr>
          </a:lstStyle>
          <a:p>
            <a:pPr>
              <a:defRPr/>
            </a:pPr>
            <a:fld id="{7BDE2BEB-F223-4316-A354-695A4E988508}" type="slidenum">
              <a:rPr lang="en-US" altLang="en-US"/>
              <a:pPr>
                <a:defRPr/>
              </a:pPr>
              <a:t>‹#›</a:t>
            </a:fld>
            <a:endParaRPr lang="en-US" altLang="en-US"/>
          </a:p>
        </p:txBody>
      </p:sp>
    </p:spTree>
    <p:extLst>
      <p:ext uri="{BB962C8B-B14F-4D97-AF65-F5344CB8AC3E}">
        <p14:creationId xmlns:p14="http://schemas.microsoft.com/office/powerpoint/2010/main" val="33372656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55AE0D2B-F3B8-474F-9DB5-3C2EAC46F2CC}"/>
              </a:ext>
            </a:extLst>
          </p:cNvPr>
          <p:cNvSpPr>
            <a:spLocks noGrp="1"/>
          </p:cNvSpPr>
          <p:nvPr>
            <p:ph type="ftr" sz="quarter" idx="10"/>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55279E6C-684B-CC4A-94AF-6B5B2798EE5B}"/>
              </a:ext>
            </a:extLst>
          </p:cNvPr>
          <p:cNvSpPr>
            <a:spLocks noGrp="1"/>
          </p:cNvSpPr>
          <p:nvPr>
            <p:ph type="sldNum" sz="quarter" idx="11"/>
          </p:nvPr>
        </p:nvSpPr>
        <p:spPr/>
        <p:txBody>
          <a:bodyPr/>
          <a:lstStyle>
            <a:lvl1pPr>
              <a:defRPr/>
            </a:lvl1pPr>
          </a:lstStyle>
          <a:p>
            <a:pPr>
              <a:defRPr/>
            </a:pPr>
            <a:fld id="{6B05A0D2-EAF8-42FC-B1FE-D27507DF8540}" type="slidenum">
              <a:rPr lang="en-US" altLang="en-US"/>
              <a:pPr>
                <a:defRPr/>
              </a:pPr>
              <a:t>‹#›</a:t>
            </a:fld>
            <a:endParaRPr lang="en-US" altLang="en-US"/>
          </a:p>
        </p:txBody>
      </p:sp>
    </p:spTree>
    <p:extLst>
      <p:ext uri="{BB962C8B-B14F-4D97-AF65-F5344CB8AC3E}">
        <p14:creationId xmlns:p14="http://schemas.microsoft.com/office/powerpoint/2010/main" val="37500857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a:extLst>
              <a:ext uri="{FF2B5EF4-FFF2-40B4-BE49-F238E27FC236}">
                <a16:creationId xmlns:a16="http://schemas.microsoft.com/office/drawing/2014/main" id="{4DD256BB-7758-A641-BA1B-2612DAB0D92C}"/>
              </a:ext>
            </a:extLst>
          </p:cNvPr>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a:extLst>
              <a:ext uri="{FF2B5EF4-FFF2-40B4-BE49-F238E27FC236}">
                <a16:creationId xmlns:a16="http://schemas.microsoft.com/office/drawing/2014/main" id="{D71F40B2-7D93-944F-B3E5-FBE454D427D0}"/>
              </a:ext>
            </a:extLst>
          </p:cNvPr>
          <p:cNvSpPr>
            <a:spLocks noGrp="1"/>
          </p:cNvSpPr>
          <p:nvPr>
            <p:ph type="sldNum" sz="quarter" idx="11"/>
          </p:nvPr>
        </p:nvSpPr>
        <p:spPr/>
        <p:txBody>
          <a:bodyPr/>
          <a:lstStyle>
            <a:lvl1pPr>
              <a:defRPr/>
            </a:lvl1pPr>
          </a:lstStyle>
          <a:p>
            <a:pPr>
              <a:defRPr/>
            </a:pPr>
            <a:fld id="{F69D3403-8311-4334-8E65-83B99FDB6425}" type="slidenum">
              <a:rPr lang="en-US" altLang="en-US"/>
              <a:pPr>
                <a:defRPr/>
              </a:pPr>
              <a:t>‹#›</a:t>
            </a:fld>
            <a:endParaRPr lang="en-US" altLang="en-US"/>
          </a:p>
        </p:txBody>
      </p:sp>
    </p:spTree>
    <p:extLst>
      <p:ext uri="{BB962C8B-B14F-4D97-AF65-F5344CB8AC3E}">
        <p14:creationId xmlns:p14="http://schemas.microsoft.com/office/powerpoint/2010/main" val="13644117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a:extLst>
              <a:ext uri="{FF2B5EF4-FFF2-40B4-BE49-F238E27FC236}">
                <a16:creationId xmlns:a16="http://schemas.microsoft.com/office/drawing/2014/main" id="{99BDFB61-D157-CC43-A98A-E67C55911209}"/>
              </a:ext>
            </a:extLst>
          </p:cNvPr>
          <p:cNvSpPr>
            <a:spLocks noGrp="1"/>
          </p:cNvSpPr>
          <p:nvPr>
            <p:ph type="ftr" sz="quarter" idx="10"/>
          </p:nvPr>
        </p:nvSpPr>
        <p:spPr/>
        <p:txBody>
          <a:bodyPr/>
          <a:lstStyle>
            <a:lvl1pPr>
              <a:defRPr/>
            </a:lvl1pPr>
          </a:lstStyle>
          <a:p>
            <a:pPr>
              <a:defRPr/>
            </a:pPr>
            <a:endParaRPr lang="en-US" altLang="en-US"/>
          </a:p>
        </p:txBody>
      </p:sp>
      <p:sp>
        <p:nvSpPr>
          <p:cNvPr id="8" name="Slide Number Placeholder 5">
            <a:extLst>
              <a:ext uri="{FF2B5EF4-FFF2-40B4-BE49-F238E27FC236}">
                <a16:creationId xmlns:a16="http://schemas.microsoft.com/office/drawing/2014/main" id="{D33DCCD6-FD14-AB40-96F3-9C97766A1384}"/>
              </a:ext>
            </a:extLst>
          </p:cNvPr>
          <p:cNvSpPr>
            <a:spLocks noGrp="1"/>
          </p:cNvSpPr>
          <p:nvPr>
            <p:ph type="sldNum" sz="quarter" idx="11"/>
          </p:nvPr>
        </p:nvSpPr>
        <p:spPr/>
        <p:txBody>
          <a:bodyPr/>
          <a:lstStyle>
            <a:lvl1pPr>
              <a:defRPr/>
            </a:lvl1pPr>
          </a:lstStyle>
          <a:p>
            <a:pPr>
              <a:defRPr/>
            </a:pPr>
            <a:fld id="{748CAD0E-9D1E-4573-A3CB-EE9FFB913476}" type="slidenum">
              <a:rPr lang="en-US" altLang="en-US"/>
              <a:pPr>
                <a:defRPr/>
              </a:pPr>
              <a:t>‹#›</a:t>
            </a:fld>
            <a:endParaRPr lang="en-US" altLang="en-US"/>
          </a:p>
        </p:txBody>
      </p:sp>
    </p:spTree>
    <p:extLst>
      <p:ext uri="{BB962C8B-B14F-4D97-AF65-F5344CB8AC3E}">
        <p14:creationId xmlns:p14="http://schemas.microsoft.com/office/powerpoint/2010/main" val="39712549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a:extLst>
              <a:ext uri="{FF2B5EF4-FFF2-40B4-BE49-F238E27FC236}">
                <a16:creationId xmlns:a16="http://schemas.microsoft.com/office/drawing/2014/main" id="{99AF8433-4F15-6147-B482-C84032CDF63A}"/>
              </a:ext>
            </a:extLst>
          </p:cNvPr>
          <p:cNvSpPr>
            <a:spLocks noGrp="1"/>
          </p:cNvSpPr>
          <p:nvPr>
            <p:ph type="ftr" sz="quarter" idx="10"/>
          </p:nvPr>
        </p:nvSpPr>
        <p:spPr/>
        <p:txBody>
          <a:bodyPr/>
          <a:lstStyle>
            <a:lvl1pPr>
              <a:defRPr/>
            </a:lvl1pPr>
          </a:lstStyle>
          <a:p>
            <a:pPr>
              <a:defRPr/>
            </a:pPr>
            <a:endParaRPr lang="en-US" altLang="en-US"/>
          </a:p>
        </p:txBody>
      </p:sp>
      <p:sp>
        <p:nvSpPr>
          <p:cNvPr id="4" name="Slide Number Placeholder 5">
            <a:extLst>
              <a:ext uri="{FF2B5EF4-FFF2-40B4-BE49-F238E27FC236}">
                <a16:creationId xmlns:a16="http://schemas.microsoft.com/office/drawing/2014/main" id="{42933585-4E2E-7449-8486-A5161F4F3A05}"/>
              </a:ext>
            </a:extLst>
          </p:cNvPr>
          <p:cNvSpPr>
            <a:spLocks noGrp="1"/>
          </p:cNvSpPr>
          <p:nvPr>
            <p:ph type="sldNum" sz="quarter" idx="11"/>
          </p:nvPr>
        </p:nvSpPr>
        <p:spPr/>
        <p:txBody>
          <a:bodyPr/>
          <a:lstStyle>
            <a:lvl1pPr>
              <a:defRPr/>
            </a:lvl1pPr>
          </a:lstStyle>
          <a:p>
            <a:pPr>
              <a:defRPr/>
            </a:pPr>
            <a:fld id="{3D91FA8B-4A98-400F-A3B4-794947767A3E}" type="slidenum">
              <a:rPr lang="en-US" altLang="en-US"/>
              <a:pPr>
                <a:defRPr/>
              </a:pPr>
              <a:t>‹#›</a:t>
            </a:fld>
            <a:endParaRPr lang="en-US" altLang="en-US"/>
          </a:p>
        </p:txBody>
      </p:sp>
    </p:spTree>
    <p:extLst>
      <p:ext uri="{BB962C8B-B14F-4D97-AF65-F5344CB8AC3E}">
        <p14:creationId xmlns:p14="http://schemas.microsoft.com/office/powerpoint/2010/main" val="13826436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42E047B0-A998-1640-9EF3-04B1814B9783}"/>
              </a:ext>
            </a:extLst>
          </p:cNvPr>
          <p:cNvSpPr>
            <a:spLocks noGrp="1"/>
          </p:cNvSpPr>
          <p:nvPr>
            <p:ph type="ftr" sz="quarter" idx="10"/>
          </p:nvPr>
        </p:nvSpPr>
        <p:spPr/>
        <p:txBody>
          <a:bodyPr/>
          <a:lstStyle>
            <a:lvl1pPr>
              <a:defRPr/>
            </a:lvl1pPr>
          </a:lstStyle>
          <a:p>
            <a:pPr>
              <a:defRPr/>
            </a:pPr>
            <a:endParaRPr lang="en-US" altLang="en-US"/>
          </a:p>
        </p:txBody>
      </p:sp>
      <p:sp>
        <p:nvSpPr>
          <p:cNvPr id="3" name="Slide Number Placeholder 5">
            <a:extLst>
              <a:ext uri="{FF2B5EF4-FFF2-40B4-BE49-F238E27FC236}">
                <a16:creationId xmlns:a16="http://schemas.microsoft.com/office/drawing/2014/main" id="{B6B011F6-D750-0744-B704-AA6F4F3E36A1}"/>
              </a:ext>
            </a:extLst>
          </p:cNvPr>
          <p:cNvSpPr>
            <a:spLocks noGrp="1"/>
          </p:cNvSpPr>
          <p:nvPr>
            <p:ph type="sldNum" sz="quarter" idx="11"/>
          </p:nvPr>
        </p:nvSpPr>
        <p:spPr/>
        <p:txBody>
          <a:bodyPr/>
          <a:lstStyle>
            <a:lvl1pPr>
              <a:defRPr/>
            </a:lvl1pPr>
          </a:lstStyle>
          <a:p>
            <a:pPr>
              <a:defRPr/>
            </a:pPr>
            <a:fld id="{3976AA8A-B878-4E88-88C8-7CC225757B7D}" type="slidenum">
              <a:rPr lang="en-US" altLang="en-US"/>
              <a:pPr>
                <a:defRPr/>
              </a:pPr>
              <a:t>‹#›</a:t>
            </a:fld>
            <a:endParaRPr lang="en-US" altLang="en-US"/>
          </a:p>
        </p:txBody>
      </p:sp>
    </p:spTree>
    <p:extLst>
      <p:ext uri="{BB962C8B-B14F-4D97-AF65-F5344CB8AC3E}">
        <p14:creationId xmlns:p14="http://schemas.microsoft.com/office/powerpoint/2010/main" val="1219812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142412-44D4-C242-BD47-078F4C5B18BA}"/>
              </a:ext>
            </a:extLst>
          </p:cNvPr>
          <p:cNvSpPr>
            <a:spLocks noGrp="1"/>
          </p:cNvSpPr>
          <p:nvPr>
            <p:ph type="dt" sz="half" idx="10"/>
          </p:nvPr>
        </p:nvSpPr>
        <p:spPr/>
        <p:txBody>
          <a:bodyPr/>
          <a:lstStyle>
            <a:lvl1pPr>
              <a:defRPr/>
            </a:lvl1pPr>
          </a:lstStyle>
          <a:p>
            <a:pPr>
              <a:defRPr/>
            </a:pPr>
            <a:fld id="{23D70B35-E09D-4B95-B342-8824B41C438F}" type="datetimeFigureOut">
              <a:rPr lang="en-GB" altLang="en-US"/>
              <a:pPr>
                <a:defRPr/>
              </a:pPr>
              <a:t>17/05/2018</a:t>
            </a:fld>
            <a:endParaRPr lang="en-GB" altLang="en-US"/>
          </a:p>
        </p:txBody>
      </p:sp>
      <p:sp>
        <p:nvSpPr>
          <p:cNvPr id="5" name="Footer Placeholder 4">
            <a:extLst>
              <a:ext uri="{FF2B5EF4-FFF2-40B4-BE49-F238E27FC236}">
                <a16:creationId xmlns:a16="http://schemas.microsoft.com/office/drawing/2014/main" id="{6631BC79-73C1-BA4F-A88A-8752E20C83F6}"/>
              </a:ext>
            </a:extLst>
          </p:cNvPr>
          <p:cNvSpPr>
            <a:spLocks noGrp="1"/>
          </p:cNvSpPr>
          <p:nvPr>
            <p:ph type="ftr" sz="quarter" idx="11"/>
          </p:nvPr>
        </p:nvSpPr>
        <p:spPr/>
        <p:txBody>
          <a:bodyPr/>
          <a:lstStyle>
            <a:lvl1pPr>
              <a:defRPr/>
            </a:lvl1pPr>
          </a:lstStyle>
          <a:p>
            <a:pPr>
              <a:defRPr/>
            </a:pPr>
            <a:endParaRPr lang="en-GB" altLang="en-US"/>
          </a:p>
        </p:txBody>
      </p:sp>
      <p:sp>
        <p:nvSpPr>
          <p:cNvPr id="6" name="Slide Number Placeholder 5">
            <a:extLst>
              <a:ext uri="{FF2B5EF4-FFF2-40B4-BE49-F238E27FC236}">
                <a16:creationId xmlns:a16="http://schemas.microsoft.com/office/drawing/2014/main" id="{3562F435-2435-2846-A20B-09E9DBD11E87}"/>
              </a:ext>
            </a:extLst>
          </p:cNvPr>
          <p:cNvSpPr>
            <a:spLocks noGrp="1"/>
          </p:cNvSpPr>
          <p:nvPr>
            <p:ph type="sldNum" sz="quarter" idx="12"/>
          </p:nvPr>
        </p:nvSpPr>
        <p:spPr/>
        <p:txBody>
          <a:bodyPr/>
          <a:lstStyle>
            <a:lvl1pPr>
              <a:defRPr/>
            </a:lvl1pPr>
          </a:lstStyle>
          <a:p>
            <a:pPr>
              <a:defRPr/>
            </a:pPr>
            <a:fld id="{A787EC3F-B3C3-40C6-81BB-E5FAE2176D3C}" type="slidenum">
              <a:rPr lang="en-GB" altLang="en-US"/>
              <a:pPr>
                <a:defRPr/>
              </a:pPr>
              <a:t>‹#›</a:t>
            </a:fld>
            <a:endParaRPr lang="en-GB" altLang="en-US"/>
          </a:p>
        </p:txBody>
      </p:sp>
    </p:spTree>
    <p:extLst>
      <p:ext uri="{BB962C8B-B14F-4D97-AF65-F5344CB8AC3E}">
        <p14:creationId xmlns:p14="http://schemas.microsoft.com/office/powerpoint/2010/main" val="15932486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a:extLst>
              <a:ext uri="{FF2B5EF4-FFF2-40B4-BE49-F238E27FC236}">
                <a16:creationId xmlns:a16="http://schemas.microsoft.com/office/drawing/2014/main" id="{C1D002D1-0F53-C14C-B7F9-072DAC7A2399}"/>
              </a:ext>
            </a:extLst>
          </p:cNvPr>
          <p:cNvSpPr>
            <a:spLocks noGrp="1"/>
          </p:cNvSpPr>
          <p:nvPr>
            <p:ph type="ftr" sz="quarter" idx="10"/>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238277F3-F0A0-3344-AAF0-9F900BBF5A6E}"/>
              </a:ext>
            </a:extLst>
          </p:cNvPr>
          <p:cNvSpPr>
            <a:spLocks noGrp="1"/>
          </p:cNvSpPr>
          <p:nvPr>
            <p:ph type="sldNum" sz="quarter" idx="11"/>
          </p:nvPr>
        </p:nvSpPr>
        <p:spPr/>
        <p:txBody>
          <a:bodyPr/>
          <a:lstStyle>
            <a:lvl1pPr>
              <a:defRPr/>
            </a:lvl1pPr>
          </a:lstStyle>
          <a:p>
            <a:pPr>
              <a:defRPr/>
            </a:pPr>
            <a:fld id="{9C211585-309C-4BD8-B172-698457F81898}" type="slidenum">
              <a:rPr lang="en-US" altLang="en-US"/>
              <a:pPr>
                <a:defRPr/>
              </a:pPr>
              <a:t>‹#›</a:t>
            </a:fld>
            <a:endParaRPr lang="en-US" altLang="en-US"/>
          </a:p>
        </p:txBody>
      </p:sp>
    </p:spTree>
    <p:extLst>
      <p:ext uri="{BB962C8B-B14F-4D97-AF65-F5344CB8AC3E}">
        <p14:creationId xmlns:p14="http://schemas.microsoft.com/office/powerpoint/2010/main" val="31662969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a:extLst>
              <a:ext uri="{FF2B5EF4-FFF2-40B4-BE49-F238E27FC236}">
                <a16:creationId xmlns:a16="http://schemas.microsoft.com/office/drawing/2014/main" id="{C0E03E28-F4F6-FC4A-9595-2E7F9C6BAF81}"/>
              </a:ext>
            </a:extLst>
          </p:cNvPr>
          <p:cNvSpPr>
            <a:spLocks noGrp="1"/>
          </p:cNvSpPr>
          <p:nvPr>
            <p:ph type="ftr" sz="quarter" idx="10"/>
          </p:nvPr>
        </p:nvSpPr>
        <p:spPr/>
        <p:txBody>
          <a:bodyPr/>
          <a:lstStyle>
            <a:lvl1pPr>
              <a:defRPr/>
            </a:lvl1pPr>
          </a:lstStyle>
          <a:p>
            <a:pPr>
              <a:defRPr/>
            </a:pPr>
            <a:endParaRPr lang="en-US" altLang="en-US"/>
          </a:p>
        </p:txBody>
      </p:sp>
      <p:sp>
        <p:nvSpPr>
          <p:cNvPr id="6" name="Slide Number Placeholder 5">
            <a:extLst>
              <a:ext uri="{FF2B5EF4-FFF2-40B4-BE49-F238E27FC236}">
                <a16:creationId xmlns:a16="http://schemas.microsoft.com/office/drawing/2014/main" id="{1133DB8C-7D62-6E43-B62D-258D2DA721C6}"/>
              </a:ext>
            </a:extLst>
          </p:cNvPr>
          <p:cNvSpPr>
            <a:spLocks noGrp="1"/>
          </p:cNvSpPr>
          <p:nvPr>
            <p:ph type="sldNum" sz="quarter" idx="11"/>
          </p:nvPr>
        </p:nvSpPr>
        <p:spPr/>
        <p:txBody>
          <a:bodyPr/>
          <a:lstStyle>
            <a:lvl1pPr>
              <a:defRPr/>
            </a:lvl1pPr>
          </a:lstStyle>
          <a:p>
            <a:pPr>
              <a:defRPr/>
            </a:pPr>
            <a:fld id="{E6AEF472-891D-4424-8706-BD5FDD915B8A}" type="slidenum">
              <a:rPr lang="en-US" altLang="en-US"/>
              <a:pPr>
                <a:defRPr/>
              </a:pPr>
              <a:t>‹#›</a:t>
            </a:fld>
            <a:endParaRPr lang="en-US" altLang="en-US"/>
          </a:p>
        </p:txBody>
      </p:sp>
    </p:spTree>
    <p:extLst>
      <p:ext uri="{BB962C8B-B14F-4D97-AF65-F5344CB8AC3E}">
        <p14:creationId xmlns:p14="http://schemas.microsoft.com/office/powerpoint/2010/main" val="15459629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a:extLst>
              <a:ext uri="{FF2B5EF4-FFF2-40B4-BE49-F238E27FC236}">
                <a16:creationId xmlns:a16="http://schemas.microsoft.com/office/drawing/2014/main" id="{6F057C19-976F-5249-A6D4-AA681253796C}"/>
              </a:ext>
            </a:extLst>
          </p:cNvPr>
          <p:cNvSpPr>
            <a:spLocks noGrp="1"/>
          </p:cNvSpPr>
          <p:nvPr>
            <p:ph type="ftr" sz="quarter" idx="10"/>
          </p:nvPr>
        </p:nvSpPr>
        <p:spPr/>
        <p:txBody>
          <a:bodyPr/>
          <a:lstStyle>
            <a:lvl1pPr>
              <a:defRPr/>
            </a:lvl1pPr>
          </a:lstStyle>
          <a:p>
            <a:pPr>
              <a:defRPr/>
            </a:pPr>
            <a:endParaRPr lang="en-US" altLang="en-US"/>
          </a:p>
        </p:txBody>
      </p:sp>
      <p:sp>
        <p:nvSpPr>
          <p:cNvPr id="5" name="Slide Number Placeholder 5">
            <a:extLst>
              <a:ext uri="{FF2B5EF4-FFF2-40B4-BE49-F238E27FC236}">
                <a16:creationId xmlns:a16="http://schemas.microsoft.com/office/drawing/2014/main" id="{468BAB25-B304-7842-813B-32E8295ABBB0}"/>
              </a:ext>
            </a:extLst>
          </p:cNvPr>
          <p:cNvSpPr>
            <a:spLocks noGrp="1"/>
          </p:cNvSpPr>
          <p:nvPr>
            <p:ph type="sldNum" sz="quarter" idx="11"/>
          </p:nvPr>
        </p:nvSpPr>
        <p:spPr/>
        <p:txBody>
          <a:bodyPr/>
          <a:lstStyle>
            <a:lvl1pPr>
              <a:defRPr/>
            </a:lvl1pPr>
          </a:lstStyle>
          <a:p>
            <a:pPr>
              <a:defRPr/>
            </a:pPr>
            <a:fld id="{E573582A-E184-42F8-B7F6-7D619997BE96}" type="slidenum">
              <a:rPr lang="en-US" altLang="en-US"/>
              <a:pPr>
                <a:defRPr/>
              </a:pPr>
              <a:t>‹#›</a:t>
            </a:fld>
            <a:endParaRPr lang="en-US" altLang="en-US"/>
          </a:p>
        </p:txBody>
      </p:sp>
    </p:spTree>
    <p:extLst>
      <p:ext uri="{BB962C8B-B14F-4D97-AF65-F5344CB8AC3E}">
        <p14:creationId xmlns:p14="http://schemas.microsoft.com/office/powerpoint/2010/main" val="8586690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a:extLst>
              <a:ext uri="{FF2B5EF4-FFF2-40B4-BE49-F238E27FC236}">
                <a16:creationId xmlns:a16="http://schemas.microsoft.com/office/drawing/2014/main" id="{9F479645-7551-4E4C-92EE-7FE27CAD7C1C}"/>
              </a:ext>
            </a:extLst>
          </p:cNvPr>
          <p:cNvSpPr>
            <a:spLocks noGrp="1"/>
          </p:cNvSpPr>
          <p:nvPr>
            <p:ph type="ftr" sz="quarter" idx="10"/>
          </p:nvPr>
        </p:nvSpPr>
        <p:spPr/>
        <p:txBody>
          <a:bodyPr/>
          <a:lstStyle>
            <a:lvl1pPr>
              <a:defRPr/>
            </a:lvl1pPr>
          </a:lstStyle>
          <a:p>
            <a:pPr>
              <a:defRPr/>
            </a:pPr>
            <a:endParaRPr lang="en-US" altLang="en-US"/>
          </a:p>
        </p:txBody>
      </p:sp>
      <p:sp>
        <p:nvSpPr>
          <p:cNvPr id="5" name="Slide Number Placeholder 5">
            <a:extLst>
              <a:ext uri="{FF2B5EF4-FFF2-40B4-BE49-F238E27FC236}">
                <a16:creationId xmlns:a16="http://schemas.microsoft.com/office/drawing/2014/main" id="{94DC2DFC-690B-BC47-A7FF-24F1DF0773E5}"/>
              </a:ext>
            </a:extLst>
          </p:cNvPr>
          <p:cNvSpPr>
            <a:spLocks noGrp="1"/>
          </p:cNvSpPr>
          <p:nvPr>
            <p:ph type="sldNum" sz="quarter" idx="11"/>
          </p:nvPr>
        </p:nvSpPr>
        <p:spPr/>
        <p:txBody>
          <a:bodyPr/>
          <a:lstStyle>
            <a:lvl1pPr>
              <a:defRPr/>
            </a:lvl1pPr>
          </a:lstStyle>
          <a:p>
            <a:pPr>
              <a:defRPr/>
            </a:pPr>
            <a:fld id="{AD5B2506-FBF9-468A-A8E0-F0AA2185A0BC}" type="slidenum">
              <a:rPr lang="en-US" altLang="en-US"/>
              <a:pPr>
                <a:defRPr/>
              </a:pPr>
              <a:t>‹#›</a:t>
            </a:fld>
            <a:endParaRPr lang="en-US" altLang="en-US"/>
          </a:p>
        </p:txBody>
      </p:sp>
    </p:spTree>
    <p:extLst>
      <p:ext uri="{BB962C8B-B14F-4D97-AF65-F5344CB8AC3E}">
        <p14:creationId xmlns:p14="http://schemas.microsoft.com/office/powerpoint/2010/main" val="3281381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142412-44D4-C242-BD47-078F4C5B18BA}"/>
              </a:ext>
            </a:extLst>
          </p:cNvPr>
          <p:cNvSpPr>
            <a:spLocks noGrp="1"/>
          </p:cNvSpPr>
          <p:nvPr>
            <p:ph type="dt" sz="half" idx="10"/>
          </p:nvPr>
        </p:nvSpPr>
        <p:spPr/>
        <p:txBody>
          <a:bodyPr/>
          <a:lstStyle>
            <a:lvl1pPr>
              <a:defRPr/>
            </a:lvl1pPr>
          </a:lstStyle>
          <a:p>
            <a:pPr>
              <a:defRPr/>
            </a:pPr>
            <a:fld id="{266B5741-6F75-434A-801D-A69DF309A902}" type="datetimeFigureOut">
              <a:rPr lang="en-GB" altLang="en-US"/>
              <a:pPr>
                <a:defRPr/>
              </a:pPr>
              <a:t>17/05/2018</a:t>
            </a:fld>
            <a:endParaRPr lang="en-GB" altLang="en-US"/>
          </a:p>
        </p:txBody>
      </p:sp>
      <p:sp>
        <p:nvSpPr>
          <p:cNvPr id="5" name="Footer Placeholder 4">
            <a:extLst>
              <a:ext uri="{FF2B5EF4-FFF2-40B4-BE49-F238E27FC236}">
                <a16:creationId xmlns:a16="http://schemas.microsoft.com/office/drawing/2014/main" id="{6631BC79-73C1-BA4F-A88A-8752E20C83F6}"/>
              </a:ext>
            </a:extLst>
          </p:cNvPr>
          <p:cNvSpPr>
            <a:spLocks noGrp="1"/>
          </p:cNvSpPr>
          <p:nvPr>
            <p:ph type="ftr" sz="quarter" idx="11"/>
          </p:nvPr>
        </p:nvSpPr>
        <p:spPr/>
        <p:txBody>
          <a:bodyPr/>
          <a:lstStyle>
            <a:lvl1pPr>
              <a:defRPr/>
            </a:lvl1pPr>
          </a:lstStyle>
          <a:p>
            <a:pPr>
              <a:defRPr/>
            </a:pPr>
            <a:endParaRPr lang="en-GB" altLang="en-US"/>
          </a:p>
        </p:txBody>
      </p:sp>
      <p:sp>
        <p:nvSpPr>
          <p:cNvPr id="6" name="Slide Number Placeholder 5">
            <a:extLst>
              <a:ext uri="{FF2B5EF4-FFF2-40B4-BE49-F238E27FC236}">
                <a16:creationId xmlns:a16="http://schemas.microsoft.com/office/drawing/2014/main" id="{3562F435-2435-2846-A20B-09E9DBD11E87}"/>
              </a:ext>
            </a:extLst>
          </p:cNvPr>
          <p:cNvSpPr>
            <a:spLocks noGrp="1"/>
          </p:cNvSpPr>
          <p:nvPr>
            <p:ph type="sldNum" sz="quarter" idx="12"/>
          </p:nvPr>
        </p:nvSpPr>
        <p:spPr/>
        <p:txBody>
          <a:bodyPr/>
          <a:lstStyle>
            <a:lvl1pPr>
              <a:defRPr/>
            </a:lvl1pPr>
          </a:lstStyle>
          <a:p>
            <a:pPr>
              <a:defRPr/>
            </a:pPr>
            <a:fld id="{5FA7B257-152B-40BE-B634-39D12FAC8D3F}" type="slidenum">
              <a:rPr lang="en-GB" altLang="en-US"/>
              <a:pPr>
                <a:defRPr/>
              </a:pPr>
              <a:t>‹#›</a:t>
            </a:fld>
            <a:endParaRPr lang="en-GB" altLang="en-US"/>
          </a:p>
        </p:txBody>
      </p:sp>
    </p:spTree>
    <p:extLst>
      <p:ext uri="{BB962C8B-B14F-4D97-AF65-F5344CB8AC3E}">
        <p14:creationId xmlns:p14="http://schemas.microsoft.com/office/powerpoint/2010/main" val="978486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68142412-44D4-C242-BD47-078F4C5B18BA}"/>
              </a:ext>
            </a:extLst>
          </p:cNvPr>
          <p:cNvSpPr>
            <a:spLocks noGrp="1"/>
          </p:cNvSpPr>
          <p:nvPr>
            <p:ph type="dt" sz="half" idx="10"/>
          </p:nvPr>
        </p:nvSpPr>
        <p:spPr/>
        <p:txBody>
          <a:bodyPr/>
          <a:lstStyle>
            <a:lvl1pPr>
              <a:defRPr/>
            </a:lvl1pPr>
          </a:lstStyle>
          <a:p>
            <a:pPr>
              <a:defRPr/>
            </a:pPr>
            <a:fld id="{DEB6AD7C-AC45-436C-9280-60D1D7CC3D79}" type="datetimeFigureOut">
              <a:rPr lang="en-GB" altLang="en-US"/>
              <a:pPr>
                <a:defRPr/>
              </a:pPr>
              <a:t>17/05/2018</a:t>
            </a:fld>
            <a:endParaRPr lang="en-GB" altLang="en-US"/>
          </a:p>
        </p:txBody>
      </p:sp>
      <p:sp>
        <p:nvSpPr>
          <p:cNvPr id="6" name="Footer Placeholder 4">
            <a:extLst>
              <a:ext uri="{FF2B5EF4-FFF2-40B4-BE49-F238E27FC236}">
                <a16:creationId xmlns:a16="http://schemas.microsoft.com/office/drawing/2014/main" id="{6631BC79-73C1-BA4F-A88A-8752E20C83F6}"/>
              </a:ext>
            </a:extLst>
          </p:cNvPr>
          <p:cNvSpPr>
            <a:spLocks noGrp="1"/>
          </p:cNvSpPr>
          <p:nvPr>
            <p:ph type="ftr" sz="quarter" idx="11"/>
          </p:nvPr>
        </p:nvSpPr>
        <p:spPr/>
        <p:txBody>
          <a:bodyPr/>
          <a:lstStyle>
            <a:lvl1pPr>
              <a:defRPr/>
            </a:lvl1pPr>
          </a:lstStyle>
          <a:p>
            <a:pPr>
              <a:defRPr/>
            </a:pPr>
            <a:endParaRPr lang="en-GB" altLang="en-US"/>
          </a:p>
        </p:txBody>
      </p:sp>
      <p:sp>
        <p:nvSpPr>
          <p:cNvPr id="7" name="Slide Number Placeholder 5">
            <a:extLst>
              <a:ext uri="{FF2B5EF4-FFF2-40B4-BE49-F238E27FC236}">
                <a16:creationId xmlns:a16="http://schemas.microsoft.com/office/drawing/2014/main" id="{3562F435-2435-2846-A20B-09E9DBD11E87}"/>
              </a:ext>
            </a:extLst>
          </p:cNvPr>
          <p:cNvSpPr>
            <a:spLocks noGrp="1"/>
          </p:cNvSpPr>
          <p:nvPr>
            <p:ph type="sldNum" sz="quarter" idx="12"/>
          </p:nvPr>
        </p:nvSpPr>
        <p:spPr/>
        <p:txBody>
          <a:bodyPr/>
          <a:lstStyle>
            <a:lvl1pPr>
              <a:defRPr/>
            </a:lvl1pPr>
          </a:lstStyle>
          <a:p>
            <a:pPr>
              <a:defRPr/>
            </a:pPr>
            <a:fld id="{F779FB41-39E9-4D1D-9F7A-55E65DC012E8}" type="slidenum">
              <a:rPr lang="en-GB" altLang="en-US"/>
              <a:pPr>
                <a:defRPr/>
              </a:pPr>
              <a:t>‹#›</a:t>
            </a:fld>
            <a:endParaRPr lang="en-GB" altLang="en-US"/>
          </a:p>
        </p:txBody>
      </p:sp>
    </p:spTree>
    <p:extLst>
      <p:ext uri="{BB962C8B-B14F-4D97-AF65-F5344CB8AC3E}">
        <p14:creationId xmlns:p14="http://schemas.microsoft.com/office/powerpoint/2010/main" val="2980030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68142412-44D4-C242-BD47-078F4C5B18BA}"/>
              </a:ext>
            </a:extLst>
          </p:cNvPr>
          <p:cNvSpPr>
            <a:spLocks noGrp="1"/>
          </p:cNvSpPr>
          <p:nvPr>
            <p:ph type="dt" sz="half" idx="10"/>
          </p:nvPr>
        </p:nvSpPr>
        <p:spPr/>
        <p:txBody>
          <a:bodyPr/>
          <a:lstStyle>
            <a:lvl1pPr>
              <a:defRPr/>
            </a:lvl1pPr>
          </a:lstStyle>
          <a:p>
            <a:pPr>
              <a:defRPr/>
            </a:pPr>
            <a:fld id="{C0094D12-A2FC-4727-BF58-71834259EF30}" type="datetimeFigureOut">
              <a:rPr lang="en-GB" altLang="en-US"/>
              <a:pPr>
                <a:defRPr/>
              </a:pPr>
              <a:t>17/05/2018</a:t>
            </a:fld>
            <a:endParaRPr lang="en-GB" altLang="en-US"/>
          </a:p>
        </p:txBody>
      </p:sp>
      <p:sp>
        <p:nvSpPr>
          <p:cNvPr id="8" name="Footer Placeholder 4">
            <a:extLst>
              <a:ext uri="{FF2B5EF4-FFF2-40B4-BE49-F238E27FC236}">
                <a16:creationId xmlns:a16="http://schemas.microsoft.com/office/drawing/2014/main" id="{6631BC79-73C1-BA4F-A88A-8752E20C83F6}"/>
              </a:ext>
            </a:extLst>
          </p:cNvPr>
          <p:cNvSpPr>
            <a:spLocks noGrp="1"/>
          </p:cNvSpPr>
          <p:nvPr>
            <p:ph type="ftr" sz="quarter" idx="11"/>
          </p:nvPr>
        </p:nvSpPr>
        <p:spPr/>
        <p:txBody>
          <a:bodyPr/>
          <a:lstStyle>
            <a:lvl1pPr>
              <a:defRPr/>
            </a:lvl1pPr>
          </a:lstStyle>
          <a:p>
            <a:pPr>
              <a:defRPr/>
            </a:pPr>
            <a:endParaRPr lang="en-GB" altLang="en-US"/>
          </a:p>
        </p:txBody>
      </p:sp>
      <p:sp>
        <p:nvSpPr>
          <p:cNvPr id="9" name="Slide Number Placeholder 5">
            <a:extLst>
              <a:ext uri="{FF2B5EF4-FFF2-40B4-BE49-F238E27FC236}">
                <a16:creationId xmlns:a16="http://schemas.microsoft.com/office/drawing/2014/main" id="{3562F435-2435-2846-A20B-09E9DBD11E87}"/>
              </a:ext>
            </a:extLst>
          </p:cNvPr>
          <p:cNvSpPr>
            <a:spLocks noGrp="1"/>
          </p:cNvSpPr>
          <p:nvPr>
            <p:ph type="sldNum" sz="quarter" idx="12"/>
          </p:nvPr>
        </p:nvSpPr>
        <p:spPr/>
        <p:txBody>
          <a:bodyPr/>
          <a:lstStyle>
            <a:lvl1pPr>
              <a:defRPr/>
            </a:lvl1pPr>
          </a:lstStyle>
          <a:p>
            <a:pPr>
              <a:defRPr/>
            </a:pPr>
            <a:fld id="{64D8A2D4-3DD5-4C64-95F0-3C25B972CDA5}" type="slidenum">
              <a:rPr lang="en-GB" altLang="en-US"/>
              <a:pPr>
                <a:defRPr/>
              </a:pPr>
              <a:t>‹#›</a:t>
            </a:fld>
            <a:endParaRPr lang="en-GB" altLang="en-US"/>
          </a:p>
        </p:txBody>
      </p:sp>
    </p:spTree>
    <p:extLst>
      <p:ext uri="{BB962C8B-B14F-4D97-AF65-F5344CB8AC3E}">
        <p14:creationId xmlns:p14="http://schemas.microsoft.com/office/powerpoint/2010/main" val="3933724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68142412-44D4-C242-BD47-078F4C5B18BA}"/>
              </a:ext>
            </a:extLst>
          </p:cNvPr>
          <p:cNvSpPr>
            <a:spLocks noGrp="1"/>
          </p:cNvSpPr>
          <p:nvPr>
            <p:ph type="dt" sz="half" idx="10"/>
          </p:nvPr>
        </p:nvSpPr>
        <p:spPr/>
        <p:txBody>
          <a:bodyPr/>
          <a:lstStyle>
            <a:lvl1pPr>
              <a:defRPr/>
            </a:lvl1pPr>
          </a:lstStyle>
          <a:p>
            <a:pPr>
              <a:defRPr/>
            </a:pPr>
            <a:fld id="{6426D0A9-79D4-4946-B2A5-A9ECB6309A72}" type="datetimeFigureOut">
              <a:rPr lang="en-GB" altLang="en-US"/>
              <a:pPr>
                <a:defRPr/>
              </a:pPr>
              <a:t>17/05/2018</a:t>
            </a:fld>
            <a:endParaRPr lang="en-GB" altLang="en-US"/>
          </a:p>
        </p:txBody>
      </p:sp>
      <p:sp>
        <p:nvSpPr>
          <p:cNvPr id="4" name="Footer Placeholder 4">
            <a:extLst>
              <a:ext uri="{FF2B5EF4-FFF2-40B4-BE49-F238E27FC236}">
                <a16:creationId xmlns:a16="http://schemas.microsoft.com/office/drawing/2014/main" id="{6631BC79-73C1-BA4F-A88A-8752E20C83F6}"/>
              </a:ext>
            </a:extLst>
          </p:cNvPr>
          <p:cNvSpPr>
            <a:spLocks noGrp="1"/>
          </p:cNvSpPr>
          <p:nvPr>
            <p:ph type="ftr" sz="quarter" idx="11"/>
          </p:nvPr>
        </p:nvSpPr>
        <p:spPr/>
        <p:txBody>
          <a:bodyPr/>
          <a:lstStyle>
            <a:lvl1pPr>
              <a:defRPr/>
            </a:lvl1pPr>
          </a:lstStyle>
          <a:p>
            <a:pPr>
              <a:defRPr/>
            </a:pPr>
            <a:endParaRPr lang="en-GB" altLang="en-US"/>
          </a:p>
        </p:txBody>
      </p:sp>
      <p:sp>
        <p:nvSpPr>
          <p:cNvPr id="5" name="Slide Number Placeholder 5">
            <a:extLst>
              <a:ext uri="{FF2B5EF4-FFF2-40B4-BE49-F238E27FC236}">
                <a16:creationId xmlns:a16="http://schemas.microsoft.com/office/drawing/2014/main" id="{3562F435-2435-2846-A20B-09E9DBD11E87}"/>
              </a:ext>
            </a:extLst>
          </p:cNvPr>
          <p:cNvSpPr>
            <a:spLocks noGrp="1"/>
          </p:cNvSpPr>
          <p:nvPr>
            <p:ph type="sldNum" sz="quarter" idx="12"/>
          </p:nvPr>
        </p:nvSpPr>
        <p:spPr/>
        <p:txBody>
          <a:bodyPr/>
          <a:lstStyle>
            <a:lvl1pPr>
              <a:defRPr/>
            </a:lvl1pPr>
          </a:lstStyle>
          <a:p>
            <a:pPr>
              <a:defRPr/>
            </a:pPr>
            <a:fld id="{5BC89EA5-F763-4316-AB9F-618A4E2B7A7F}" type="slidenum">
              <a:rPr lang="en-GB" altLang="en-US"/>
              <a:pPr>
                <a:defRPr/>
              </a:pPr>
              <a:t>‹#›</a:t>
            </a:fld>
            <a:endParaRPr lang="en-GB" altLang="en-US"/>
          </a:p>
        </p:txBody>
      </p:sp>
    </p:spTree>
    <p:extLst>
      <p:ext uri="{BB962C8B-B14F-4D97-AF65-F5344CB8AC3E}">
        <p14:creationId xmlns:p14="http://schemas.microsoft.com/office/powerpoint/2010/main" val="121072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68142412-44D4-C242-BD47-078F4C5B18BA}"/>
              </a:ext>
            </a:extLst>
          </p:cNvPr>
          <p:cNvSpPr>
            <a:spLocks noGrp="1"/>
          </p:cNvSpPr>
          <p:nvPr>
            <p:ph type="dt" sz="half" idx="10"/>
          </p:nvPr>
        </p:nvSpPr>
        <p:spPr/>
        <p:txBody>
          <a:bodyPr/>
          <a:lstStyle>
            <a:lvl1pPr>
              <a:defRPr/>
            </a:lvl1pPr>
          </a:lstStyle>
          <a:p>
            <a:pPr>
              <a:defRPr/>
            </a:pPr>
            <a:fld id="{64057F3C-1929-45D7-BA9F-2D3EE0AFEF22}" type="datetimeFigureOut">
              <a:rPr lang="en-GB" altLang="en-US"/>
              <a:pPr>
                <a:defRPr/>
              </a:pPr>
              <a:t>17/05/2018</a:t>
            </a:fld>
            <a:endParaRPr lang="en-GB" altLang="en-US"/>
          </a:p>
        </p:txBody>
      </p:sp>
      <p:sp>
        <p:nvSpPr>
          <p:cNvPr id="3" name="Footer Placeholder 4">
            <a:extLst>
              <a:ext uri="{FF2B5EF4-FFF2-40B4-BE49-F238E27FC236}">
                <a16:creationId xmlns:a16="http://schemas.microsoft.com/office/drawing/2014/main" id="{6631BC79-73C1-BA4F-A88A-8752E20C83F6}"/>
              </a:ext>
            </a:extLst>
          </p:cNvPr>
          <p:cNvSpPr>
            <a:spLocks noGrp="1"/>
          </p:cNvSpPr>
          <p:nvPr>
            <p:ph type="ftr" sz="quarter" idx="11"/>
          </p:nvPr>
        </p:nvSpPr>
        <p:spPr/>
        <p:txBody>
          <a:bodyPr/>
          <a:lstStyle>
            <a:lvl1pPr>
              <a:defRPr/>
            </a:lvl1pPr>
          </a:lstStyle>
          <a:p>
            <a:pPr>
              <a:defRPr/>
            </a:pPr>
            <a:endParaRPr lang="en-GB" altLang="en-US"/>
          </a:p>
        </p:txBody>
      </p:sp>
      <p:sp>
        <p:nvSpPr>
          <p:cNvPr id="4" name="Slide Number Placeholder 5">
            <a:extLst>
              <a:ext uri="{FF2B5EF4-FFF2-40B4-BE49-F238E27FC236}">
                <a16:creationId xmlns:a16="http://schemas.microsoft.com/office/drawing/2014/main" id="{3562F435-2435-2846-A20B-09E9DBD11E87}"/>
              </a:ext>
            </a:extLst>
          </p:cNvPr>
          <p:cNvSpPr>
            <a:spLocks noGrp="1"/>
          </p:cNvSpPr>
          <p:nvPr>
            <p:ph type="sldNum" sz="quarter" idx="12"/>
          </p:nvPr>
        </p:nvSpPr>
        <p:spPr/>
        <p:txBody>
          <a:bodyPr/>
          <a:lstStyle>
            <a:lvl1pPr>
              <a:defRPr/>
            </a:lvl1pPr>
          </a:lstStyle>
          <a:p>
            <a:pPr>
              <a:defRPr/>
            </a:pPr>
            <a:fld id="{D7DB6C85-9131-4C13-BAE1-BA03DF1B586B}" type="slidenum">
              <a:rPr lang="en-GB" altLang="en-US"/>
              <a:pPr>
                <a:defRPr/>
              </a:pPr>
              <a:t>‹#›</a:t>
            </a:fld>
            <a:endParaRPr lang="en-GB" altLang="en-US"/>
          </a:p>
        </p:txBody>
      </p:sp>
    </p:spTree>
    <p:extLst>
      <p:ext uri="{BB962C8B-B14F-4D97-AF65-F5344CB8AC3E}">
        <p14:creationId xmlns:p14="http://schemas.microsoft.com/office/powerpoint/2010/main" val="12315239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8142412-44D4-C242-BD47-078F4C5B18BA}"/>
              </a:ext>
            </a:extLst>
          </p:cNvPr>
          <p:cNvSpPr>
            <a:spLocks noGrp="1"/>
          </p:cNvSpPr>
          <p:nvPr>
            <p:ph type="dt" sz="half" idx="10"/>
          </p:nvPr>
        </p:nvSpPr>
        <p:spPr/>
        <p:txBody>
          <a:bodyPr/>
          <a:lstStyle>
            <a:lvl1pPr>
              <a:defRPr/>
            </a:lvl1pPr>
          </a:lstStyle>
          <a:p>
            <a:pPr>
              <a:defRPr/>
            </a:pPr>
            <a:fld id="{93E386E7-2DB6-45B8-A7E7-0D92C524D9DC}" type="datetimeFigureOut">
              <a:rPr lang="en-GB" altLang="en-US"/>
              <a:pPr>
                <a:defRPr/>
              </a:pPr>
              <a:t>17/05/2018</a:t>
            </a:fld>
            <a:endParaRPr lang="en-GB" altLang="en-US"/>
          </a:p>
        </p:txBody>
      </p:sp>
      <p:sp>
        <p:nvSpPr>
          <p:cNvPr id="6" name="Footer Placeholder 4">
            <a:extLst>
              <a:ext uri="{FF2B5EF4-FFF2-40B4-BE49-F238E27FC236}">
                <a16:creationId xmlns:a16="http://schemas.microsoft.com/office/drawing/2014/main" id="{6631BC79-73C1-BA4F-A88A-8752E20C83F6}"/>
              </a:ext>
            </a:extLst>
          </p:cNvPr>
          <p:cNvSpPr>
            <a:spLocks noGrp="1"/>
          </p:cNvSpPr>
          <p:nvPr>
            <p:ph type="ftr" sz="quarter" idx="11"/>
          </p:nvPr>
        </p:nvSpPr>
        <p:spPr/>
        <p:txBody>
          <a:bodyPr/>
          <a:lstStyle>
            <a:lvl1pPr>
              <a:defRPr/>
            </a:lvl1pPr>
          </a:lstStyle>
          <a:p>
            <a:pPr>
              <a:defRPr/>
            </a:pPr>
            <a:endParaRPr lang="en-GB" altLang="en-US"/>
          </a:p>
        </p:txBody>
      </p:sp>
      <p:sp>
        <p:nvSpPr>
          <p:cNvPr id="7" name="Slide Number Placeholder 5">
            <a:extLst>
              <a:ext uri="{FF2B5EF4-FFF2-40B4-BE49-F238E27FC236}">
                <a16:creationId xmlns:a16="http://schemas.microsoft.com/office/drawing/2014/main" id="{3562F435-2435-2846-A20B-09E9DBD11E87}"/>
              </a:ext>
            </a:extLst>
          </p:cNvPr>
          <p:cNvSpPr>
            <a:spLocks noGrp="1"/>
          </p:cNvSpPr>
          <p:nvPr>
            <p:ph type="sldNum" sz="quarter" idx="12"/>
          </p:nvPr>
        </p:nvSpPr>
        <p:spPr/>
        <p:txBody>
          <a:bodyPr/>
          <a:lstStyle>
            <a:lvl1pPr>
              <a:defRPr/>
            </a:lvl1pPr>
          </a:lstStyle>
          <a:p>
            <a:pPr>
              <a:defRPr/>
            </a:pPr>
            <a:fld id="{7256A3E8-43A0-4C82-8E69-EB16D891C3AA}" type="slidenum">
              <a:rPr lang="en-GB" altLang="en-US"/>
              <a:pPr>
                <a:defRPr/>
              </a:pPr>
              <a:t>‹#›</a:t>
            </a:fld>
            <a:endParaRPr lang="en-GB" altLang="en-US"/>
          </a:p>
        </p:txBody>
      </p:sp>
    </p:spTree>
    <p:extLst>
      <p:ext uri="{BB962C8B-B14F-4D97-AF65-F5344CB8AC3E}">
        <p14:creationId xmlns:p14="http://schemas.microsoft.com/office/powerpoint/2010/main" val="62794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8142412-44D4-C242-BD47-078F4C5B18BA}"/>
              </a:ext>
            </a:extLst>
          </p:cNvPr>
          <p:cNvSpPr>
            <a:spLocks noGrp="1"/>
          </p:cNvSpPr>
          <p:nvPr>
            <p:ph type="dt" sz="half" idx="10"/>
          </p:nvPr>
        </p:nvSpPr>
        <p:spPr/>
        <p:txBody>
          <a:bodyPr/>
          <a:lstStyle>
            <a:lvl1pPr>
              <a:defRPr/>
            </a:lvl1pPr>
          </a:lstStyle>
          <a:p>
            <a:pPr>
              <a:defRPr/>
            </a:pPr>
            <a:fld id="{B5A129C6-4683-45BA-97A9-07066D845012}" type="datetimeFigureOut">
              <a:rPr lang="en-GB" altLang="en-US"/>
              <a:pPr>
                <a:defRPr/>
              </a:pPr>
              <a:t>17/05/2018</a:t>
            </a:fld>
            <a:endParaRPr lang="en-GB" altLang="en-US"/>
          </a:p>
        </p:txBody>
      </p:sp>
      <p:sp>
        <p:nvSpPr>
          <p:cNvPr id="6" name="Footer Placeholder 4">
            <a:extLst>
              <a:ext uri="{FF2B5EF4-FFF2-40B4-BE49-F238E27FC236}">
                <a16:creationId xmlns:a16="http://schemas.microsoft.com/office/drawing/2014/main" id="{6631BC79-73C1-BA4F-A88A-8752E20C83F6}"/>
              </a:ext>
            </a:extLst>
          </p:cNvPr>
          <p:cNvSpPr>
            <a:spLocks noGrp="1"/>
          </p:cNvSpPr>
          <p:nvPr>
            <p:ph type="ftr" sz="quarter" idx="11"/>
          </p:nvPr>
        </p:nvSpPr>
        <p:spPr/>
        <p:txBody>
          <a:bodyPr/>
          <a:lstStyle>
            <a:lvl1pPr>
              <a:defRPr/>
            </a:lvl1pPr>
          </a:lstStyle>
          <a:p>
            <a:pPr>
              <a:defRPr/>
            </a:pPr>
            <a:endParaRPr lang="en-GB" altLang="en-US"/>
          </a:p>
        </p:txBody>
      </p:sp>
      <p:sp>
        <p:nvSpPr>
          <p:cNvPr id="7" name="Slide Number Placeholder 5">
            <a:extLst>
              <a:ext uri="{FF2B5EF4-FFF2-40B4-BE49-F238E27FC236}">
                <a16:creationId xmlns:a16="http://schemas.microsoft.com/office/drawing/2014/main" id="{3562F435-2435-2846-A20B-09E9DBD11E87}"/>
              </a:ext>
            </a:extLst>
          </p:cNvPr>
          <p:cNvSpPr>
            <a:spLocks noGrp="1"/>
          </p:cNvSpPr>
          <p:nvPr>
            <p:ph type="sldNum" sz="quarter" idx="12"/>
          </p:nvPr>
        </p:nvSpPr>
        <p:spPr/>
        <p:txBody>
          <a:bodyPr/>
          <a:lstStyle>
            <a:lvl1pPr>
              <a:defRPr/>
            </a:lvl1pPr>
          </a:lstStyle>
          <a:p>
            <a:pPr>
              <a:defRPr/>
            </a:pPr>
            <a:fld id="{08DC0EC3-D34C-4958-BB63-171416201E46}" type="slidenum">
              <a:rPr lang="en-GB" altLang="en-US"/>
              <a:pPr>
                <a:defRPr/>
              </a:pPr>
              <a:t>‹#›</a:t>
            </a:fld>
            <a:endParaRPr lang="en-GB" altLang="en-US"/>
          </a:p>
        </p:txBody>
      </p:sp>
    </p:spTree>
    <p:extLst>
      <p:ext uri="{BB962C8B-B14F-4D97-AF65-F5344CB8AC3E}">
        <p14:creationId xmlns:p14="http://schemas.microsoft.com/office/powerpoint/2010/main" val="2810191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a:extLst>
              <a:ext uri="{FF2B5EF4-FFF2-40B4-BE49-F238E27FC236}">
                <a16:creationId xmlns:a16="http://schemas.microsoft.com/office/drawing/2014/main" id="{68142412-44D4-C242-BD47-078F4C5B18BA}"/>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Arial" charset="0"/>
              </a:defRPr>
            </a:lvl1pPr>
          </a:lstStyle>
          <a:p>
            <a:pPr>
              <a:defRPr/>
            </a:pPr>
            <a:fld id="{D21B9E91-0CB0-4077-8F25-8C4548A80F43}" type="datetimeFigureOut">
              <a:rPr lang="en-GB" altLang="en-US"/>
              <a:pPr>
                <a:defRPr/>
              </a:pPr>
              <a:t>17/05/2018</a:t>
            </a:fld>
            <a:endParaRPr lang="en-GB" altLang="en-US"/>
          </a:p>
        </p:txBody>
      </p:sp>
      <p:sp>
        <p:nvSpPr>
          <p:cNvPr id="5" name="Footer Placeholder 4">
            <a:extLst>
              <a:ext uri="{FF2B5EF4-FFF2-40B4-BE49-F238E27FC236}">
                <a16:creationId xmlns:a16="http://schemas.microsoft.com/office/drawing/2014/main" id="{6631BC79-73C1-BA4F-A88A-8752E20C83F6}"/>
              </a:ext>
            </a:extLst>
          </p:cNvPr>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Arial" charset="0"/>
              </a:defRPr>
            </a:lvl1pPr>
          </a:lstStyle>
          <a:p>
            <a:pPr>
              <a:defRPr/>
            </a:pPr>
            <a:endParaRPr lang="en-GB" altLang="en-US"/>
          </a:p>
        </p:txBody>
      </p:sp>
      <p:sp>
        <p:nvSpPr>
          <p:cNvPr id="6" name="Slide Number Placeholder 5">
            <a:extLst>
              <a:ext uri="{FF2B5EF4-FFF2-40B4-BE49-F238E27FC236}">
                <a16:creationId xmlns:a16="http://schemas.microsoft.com/office/drawing/2014/main" id="{3562F435-2435-2846-A20B-09E9DBD11E87}"/>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Arial" charset="0"/>
              </a:defRPr>
            </a:lvl1pPr>
          </a:lstStyle>
          <a:p>
            <a:pPr>
              <a:defRPr/>
            </a:pPr>
            <a:fld id="{496AE88F-0584-4858-9355-2762EC7305E0}"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4432" r:id="rId1"/>
    <p:sldLayoutId id="2147484433" r:id="rId2"/>
    <p:sldLayoutId id="2147484434" r:id="rId3"/>
    <p:sldLayoutId id="2147484435" r:id="rId4"/>
    <p:sldLayoutId id="2147484436" r:id="rId5"/>
    <p:sldLayoutId id="2147484437" r:id="rId6"/>
    <p:sldLayoutId id="2147484438" r:id="rId7"/>
    <p:sldLayoutId id="2147484439" r:id="rId8"/>
    <p:sldLayoutId id="2147484440" r:id="rId9"/>
    <p:sldLayoutId id="2147484441" r:id="rId10"/>
    <p:sldLayoutId id="2147484442"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3315"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Footer Placeholder 4">
            <a:extLst>
              <a:ext uri="{FF2B5EF4-FFF2-40B4-BE49-F238E27FC236}">
                <a16:creationId xmlns:a16="http://schemas.microsoft.com/office/drawing/2014/main" id="{4DD256BB-7758-A641-BA1B-2612DAB0D92C}"/>
              </a:ext>
            </a:extLst>
          </p:cNvPr>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Arial" charset="0"/>
              </a:defRPr>
            </a:lvl1pPr>
          </a:lstStyle>
          <a:p>
            <a:pPr>
              <a:defRPr/>
            </a:pPr>
            <a:r>
              <a:rPr lang="en-US"/>
              <a:t>Rapid Response Teams Training</a:t>
            </a:r>
          </a:p>
        </p:txBody>
      </p:sp>
      <p:sp>
        <p:nvSpPr>
          <p:cNvPr id="6" name="Slide Number Placeholder 5">
            <a:extLst>
              <a:ext uri="{FF2B5EF4-FFF2-40B4-BE49-F238E27FC236}">
                <a16:creationId xmlns:a16="http://schemas.microsoft.com/office/drawing/2014/main" id="{D71F40B2-7D93-944F-B3E5-FBE454D427D0}"/>
              </a:ext>
            </a:extLst>
          </p:cNvPr>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Arial" charset="0"/>
              </a:defRPr>
            </a:lvl1pPr>
          </a:lstStyle>
          <a:p>
            <a:pPr>
              <a:defRPr/>
            </a:pPr>
            <a:fld id="{EE1F3EAB-E2A4-4BEC-A161-B97EC2898E87}" type="slidenum">
              <a:rPr lang="en-US" altLang="en-US"/>
              <a:pPr>
                <a:defRPr/>
              </a:pPr>
              <a:t>‹#›</a:t>
            </a:fld>
            <a:endParaRPr lang="en-US" altLang="en-US"/>
          </a:p>
        </p:txBody>
      </p:sp>
      <p:sp>
        <p:nvSpPr>
          <p:cNvPr id="7" name="Subtitle 2">
            <a:extLst>
              <a:ext uri="{FF2B5EF4-FFF2-40B4-BE49-F238E27FC236}">
                <a16:creationId xmlns:a16="http://schemas.microsoft.com/office/drawing/2014/main" id="{109BA309-747E-C846-ADB6-2566FF509CEE}"/>
              </a:ext>
            </a:extLst>
          </p:cNvPr>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2055" name="Shape 148">
            <a:extLst>
              <a:ext uri="{FF2B5EF4-FFF2-40B4-BE49-F238E27FC236}">
                <a16:creationId xmlns:a16="http://schemas.microsoft.com/office/drawing/2014/main" id="{1B6813D1-371F-B749-BD49-A082849C8B00}"/>
              </a:ext>
            </a:extLst>
          </p:cNvPr>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defRPr/>
            </a:pPr>
            <a:endParaRPr lang="en-US" altLang="en-US" sz="1400">
              <a:solidFill>
                <a:srgbClr val="FFFFFF"/>
              </a:solidFill>
              <a:cs typeface="Calibri" panose="020F0502020204030204" pitchFamily="34" charset="0"/>
              <a:sym typeface="Calibri" panose="020F0502020204030204" pitchFamily="34" charset="0"/>
            </a:endParaRPr>
          </a:p>
        </p:txBody>
      </p:sp>
      <p:sp>
        <p:nvSpPr>
          <p:cNvPr id="9" name="Slide Number Placeholder 5">
            <a:extLst>
              <a:ext uri="{FF2B5EF4-FFF2-40B4-BE49-F238E27FC236}">
                <a16:creationId xmlns:a16="http://schemas.microsoft.com/office/drawing/2014/main" id="{B70D4633-E15F-EA45-BE75-C01E82551E14}"/>
              </a:ext>
            </a:extLst>
          </p:cNvPr>
          <p:cNvSpPr txBox="1">
            <a:spLocks/>
          </p:cNvSpPr>
          <p:nvPr userDrawn="1"/>
        </p:nvSpPr>
        <p:spPr>
          <a:xfrm>
            <a:off x="8686800" y="6481763"/>
            <a:ext cx="609600" cy="365125"/>
          </a:xfrm>
          <a:prstGeom prst="rect">
            <a:avLst/>
          </a:prstGeom>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fld id="{BC210E50-4CAB-4907-A78B-8937B132DF32}" type="slidenum">
              <a:rPr lang="en-US" altLang="en-US" sz="1600" smtClean="0">
                <a:solidFill>
                  <a:schemeClr val="bg1"/>
                </a:solidFill>
                <a:latin typeface="Calibri" panose="020F0502020204030204" pitchFamily="34" charset="0"/>
                <a:cs typeface="Arial" panose="020B0604020202020204" pitchFamily="34" charset="0"/>
              </a:rPr>
              <a:pPr eaLnBrk="1" hangingPunct="1">
                <a:defRPr/>
              </a:pPr>
              <a:t>‹#›</a:t>
            </a:fld>
            <a:endParaRPr lang="en-US" altLang="en-US" sz="1600">
              <a:solidFill>
                <a:schemeClr val="bg1"/>
              </a:solidFill>
              <a:latin typeface="Calibri" panose="020F0502020204030204" pitchFamily="34" charset="0"/>
              <a:cs typeface="Arial" panose="020B0604020202020204" pitchFamily="34" charset="0"/>
            </a:endParaRPr>
          </a:p>
        </p:txBody>
      </p:sp>
      <p:grpSp>
        <p:nvGrpSpPr>
          <p:cNvPr id="13321" name="Group 147"/>
          <p:cNvGrpSpPr>
            <a:grpSpLocks noChangeAspect="1"/>
          </p:cNvGrpSpPr>
          <p:nvPr userDrawn="1"/>
        </p:nvGrpSpPr>
        <p:grpSpPr bwMode="auto">
          <a:xfrm>
            <a:off x="133350" y="6173788"/>
            <a:ext cx="1619250" cy="608012"/>
            <a:chOff x="0" y="0"/>
            <a:chExt cx="2838178" cy="923698"/>
          </a:xfrm>
        </p:grpSpPr>
        <p:sp>
          <p:nvSpPr>
            <p:cNvPr id="2059" name="Shape 145">
              <a:extLst>
                <a:ext uri="{FF2B5EF4-FFF2-40B4-BE49-F238E27FC236}">
                  <a16:creationId xmlns:a16="http://schemas.microsoft.com/office/drawing/2014/main" id="{0F784A7F-23A3-654B-8154-DA31C443CA5E}"/>
                </a:ext>
              </a:extLst>
            </p:cNvPr>
            <p:cNvSpPr>
              <a:spLocks noChangeArrowheads="1"/>
            </p:cNvSpPr>
            <p:nvPr/>
          </p:nvSpPr>
          <p:spPr bwMode="auto">
            <a:xfrm>
              <a:off x="0" y="0"/>
              <a:ext cx="2838178" cy="923698"/>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endParaRPr lang="en-US" altLang="en-US">
                <a:cs typeface="Calibri" panose="020F0502020204030204" pitchFamily="34" charset="0"/>
                <a:sym typeface="Calibri" panose="020F0502020204030204" pitchFamily="34" charset="0"/>
              </a:endParaRPr>
            </a:p>
          </p:txBody>
        </p:sp>
        <p:pic>
          <p:nvPicPr>
            <p:cNvPr id="13324"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a:extLst>
              <a:ext uri="{FF2B5EF4-FFF2-40B4-BE49-F238E27FC236}">
                <a16:creationId xmlns:a16="http://schemas.microsoft.com/office/drawing/2014/main" id="{7D9C5FCD-7970-4745-9B00-D0BF7EBAE6B8}"/>
              </a:ext>
            </a:extLst>
          </p:cNvPr>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fr-FR" altLang="en-US" sz="1200">
                <a:solidFill>
                  <a:schemeClr val="bg1"/>
                </a:solidFill>
                <a:latin typeface="Arial Narrow" panose="020B0604020202020204" pitchFamily="34" charset="0"/>
                <a:cs typeface="Arial" panose="020B0604020202020204" pitchFamily="34" charset="0"/>
              </a:rPr>
              <a:t>Rapid Response Teams Training</a:t>
            </a:r>
            <a:endParaRPr lang="en-GB" altLang="en-US" sz="1200">
              <a:solidFill>
                <a:schemeClr val="bg1"/>
              </a:solidFill>
              <a:latin typeface="Arial Narrow" panose="020B0604020202020204" pitchFamily="34" charset="0"/>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4444" r:id="rId1"/>
    <p:sldLayoutId id="2147484445" r:id="rId2"/>
    <p:sldLayoutId id="2147484446" r:id="rId3"/>
    <p:sldLayoutId id="2147484447" r:id="rId4"/>
    <p:sldLayoutId id="2147484443" r:id="rId5"/>
    <p:sldLayoutId id="2147484448" r:id="rId6"/>
    <p:sldLayoutId id="2147484449" r:id="rId7"/>
    <p:sldLayoutId id="2147484450" r:id="rId8"/>
    <p:sldLayoutId id="2147484451" r:id="rId9"/>
    <p:sldLayoutId id="2147484452" r:id="rId10"/>
    <p:sldLayoutId id="2147484453" r:id="rId11"/>
    <p:sldLayoutId id="2147484454"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rgbClr val="632523"/>
          </a:solidFill>
          <a:latin typeface="Arial" charset="0"/>
          <a:ea typeface="Arial" charset="0"/>
          <a:cs typeface="Arial" charset="0"/>
        </a:defRPr>
      </a:lvl2pPr>
      <a:lvl3pPr algn="ctr" rtl="0" eaLnBrk="0" fontAlgn="base" hangingPunct="0">
        <a:spcBef>
          <a:spcPct val="0"/>
        </a:spcBef>
        <a:spcAft>
          <a:spcPct val="0"/>
        </a:spcAft>
        <a:defRPr sz="4400">
          <a:solidFill>
            <a:srgbClr val="632523"/>
          </a:solidFill>
          <a:latin typeface="Arial" charset="0"/>
          <a:ea typeface="Arial" charset="0"/>
          <a:cs typeface="Arial" charset="0"/>
        </a:defRPr>
      </a:lvl3pPr>
      <a:lvl4pPr algn="ctr" rtl="0" eaLnBrk="0" fontAlgn="base" hangingPunct="0">
        <a:spcBef>
          <a:spcPct val="0"/>
        </a:spcBef>
        <a:spcAft>
          <a:spcPct val="0"/>
        </a:spcAft>
        <a:defRPr sz="4400">
          <a:solidFill>
            <a:srgbClr val="632523"/>
          </a:solidFill>
          <a:latin typeface="Arial" charset="0"/>
          <a:ea typeface="Arial" charset="0"/>
          <a:cs typeface="Arial" charset="0"/>
        </a:defRPr>
      </a:lvl4pPr>
      <a:lvl5pPr algn="ctr" rtl="0" eaLnBrk="0" fontAlgn="base" hangingPunct="0">
        <a:spcBef>
          <a:spcPct val="0"/>
        </a:spcBef>
        <a:spcAft>
          <a:spcPct val="0"/>
        </a:spcAft>
        <a:defRPr sz="4400">
          <a:solidFill>
            <a:srgbClr val="632523"/>
          </a:solidFill>
          <a:latin typeface="Arial" charset="0"/>
          <a:ea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8.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6.png"/><Relationship Id="rId4" Type="http://schemas.openxmlformats.org/officeDocument/2006/relationships/image" Target="../media/image5.jpeg"/><Relationship Id="rId9" Type="http://schemas.openxmlformats.org/officeDocument/2006/relationships/image" Target="../media/image1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jpe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notesSlide" Target="../notesSlides/notesSlide22.xml"/><Relationship Id="rId16" Type="http://schemas.openxmlformats.org/officeDocument/2006/relationships/comments" Target="../comments/comment1.xml"/><Relationship Id="rId1" Type="http://schemas.openxmlformats.org/officeDocument/2006/relationships/slideLayout" Target="../slideLayouts/slideLayout18.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4" Type="http://schemas.openxmlformats.org/officeDocument/2006/relationships/image" Target="../media/image5.jpeg"/><Relationship Id="rId9" Type="http://schemas.openxmlformats.org/officeDocument/2006/relationships/image" Target="../media/image10.png"/><Relationship Id="rId14" Type="http://schemas.openxmlformats.org/officeDocument/2006/relationships/image" Target="../media/image1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25.xml"/><Relationship Id="rId1" Type="http://schemas.openxmlformats.org/officeDocument/2006/relationships/slideLayout" Target="../slideLayouts/slideLayout18.xml"/><Relationship Id="rId4" Type="http://schemas.openxmlformats.org/officeDocument/2006/relationships/image" Target="../media/image25.gif"/></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7.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2" Type="http://schemas.openxmlformats.org/officeDocument/2006/relationships/hyperlink" Target="http://www.ifrc.org/en/news-and-media/news-stories/africa/liberia/using-real-time-data-to-improve-emergency-response-68958/" TargetMode="Externa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4" Type="http://schemas.openxmlformats.org/officeDocument/2006/relationships/hyperlink" Target="mailto:ihrhrt@who.int"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jpe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4" Type="http://schemas.openxmlformats.org/officeDocument/2006/relationships/image" Target="../media/image5.jpeg"/><Relationship Id="rId9" Type="http://schemas.openxmlformats.org/officeDocument/2006/relationships/image" Target="../media/image10.png"/><Relationship Id="rId1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ubtitle 2"/>
          <p:cNvSpPr txBox="1">
            <a:spLocks/>
          </p:cNvSpPr>
          <p:nvPr/>
        </p:nvSpPr>
        <p:spPr bwMode="auto">
          <a:xfrm>
            <a:off x="28575" y="4653136"/>
            <a:ext cx="9144000" cy="72008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eaLnBrk="1" hangingPunct="1">
              <a:buFontTx/>
              <a:buNone/>
            </a:pPr>
            <a:r>
              <a:rPr lang="en-CA" altLang="en-US" sz="3700" b="1" dirty="0">
                <a:solidFill>
                  <a:srgbClr val="002060"/>
                </a:solidFill>
              </a:rPr>
              <a:t>B3.1 Data Management in Emergencies</a:t>
            </a:r>
          </a:p>
          <a:p>
            <a:pPr eaLnBrk="1" hangingPunct="1">
              <a:buFontTx/>
              <a:buNone/>
            </a:pPr>
            <a:br>
              <a:rPr lang="en-US" altLang="en-US" b="1" dirty="0">
                <a:solidFill>
                  <a:srgbClr val="002060"/>
                </a:solidFill>
              </a:rPr>
            </a:br>
            <a:endParaRPr lang="en-US" altLang="en-US" b="1" dirty="0">
              <a:solidFill>
                <a:srgbClr val="002060"/>
              </a:solidFill>
            </a:endParaRPr>
          </a:p>
        </p:txBody>
      </p:sp>
      <p:sp>
        <p:nvSpPr>
          <p:cNvPr id="7" name="Title 1">
            <a:extLst>
              <a:ext uri="{FF2B5EF4-FFF2-40B4-BE49-F238E27FC236}">
                <a16:creationId xmlns:a16="http://schemas.microsoft.com/office/drawing/2014/main" id="{437BCD98-DA81-2D49-911D-D96D94791A81}"/>
              </a:ext>
            </a:extLst>
          </p:cNvPr>
          <p:cNvSpPr txBox="1">
            <a:spLocks/>
          </p:cNvSpPr>
          <p:nvPr/>
        </p:nvSpPr>
        <p:spPr bwMode="auto">
          <a:xfrm>
            <a:off x="3635375" y="-26988"/>
            <a:ext cx="5545138" cy="1752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r" eaLnBrk="1" hangingPunct="1">
              <a:defRPr/>
            </a:pPr>
            <a:r>
              <a:rPr lang="en-US" altLang="en-US" sz="3200" b="1" kern="0" dirty="0">
                <a:solidFill>
                  <a:srgbClr val="002060"/>
                </a:solidFill>
                <a:latin typeface="Arial" panose="020B0604020202020204" pitchFamily="34" charset="0"/>
                <a:cs typeface="Arial" panose="020B0604020202020204" pitchFamily="34" charset="0"/>
              </a:rPr>
              <a:t>Rapid Response Teams </a:t>
            </a:r>
            <a:r>
              <a:rPr lang="en-US" altLang="en-US" sz="3200" b="1" kern="0" dirty="0">
                <a:solidFill>
                  <a:srgbClr val="0070C0"/>
                </a:solidFill>
                <a:latin typeface="Arial" panose="020B0604020202020204" pitchFamily="34" charset="0"/>
                <a:cs typeface="Arial" panose="020B0604020202020204" pitchFamily="34" charset="0"/>
              </a:rPr>
              <a:t>Training</a:t>
            </a:r>
          </a:p>
        </p:txBody>
      </p:sp>
      <p:sp>
        <p:nvSpPr>
          <p:cNvPr id="2" name="TextBox 1">
            <a:extLst>
              <a:ext uri="{FF2B5EF4-FFF2-40B4-BE49-F238E27FC236}">
                <a16:creationId xmlns:a16="http://schemas.microsoft.com/office/drawing/2014/main" id="{DF9A4547-E31D-46AD-92E2-1CE9C68AAB27}"/>
              </a:ext>
            </a:extLst>
          </p:cNvPr>
          <p:cNvSpPr txBox="1"/>
          <p:nvPr/>
        </p:nvSpPr>
        <p:spPr>
          <a:xfrm>
            <a:off x="35496" y="5713511"/>
            <a:ext cx="1854995"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16/05/2018</a:t>
            </a:r>
            <a:endParaRPr lang="en-US" sz="14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TextBox 10"/>
          <p:cNvSpPr txBox="1">
            <a:spLocks noChangeArrowheads="1"/>
          </p:cNvSpPr>
          <p:nvPr/>
        </p:nvSpPr>
        <p:spPr bwMode="auto">
          <a:xfrm>
            <a:off x="33338" y="5168900"/>
            <a:ext cx="1897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200" b="1">
                <a:solidFill>
                  <a:schemeClr val="tx1"/>
                </a:solidFill>
              </a:rPr>
              <a:t>Raw data</a:t>
            </a:r>
            <a:endParaRPr lang="en-US" altLang="en-US" sz="1200" b="1">
              <a:solidFill>
                <a:schemeClr val="tx1"/>
              </a:solidFill>
            </a:endParaRPr>
          </a:p>
        </p:txBody>
      </p:sp>
      <p:sp>
        <p:nvSpPr>
          <p:cNvPr id="38921" name="Title 1"/>
          <p:cNvSpPr>
            <a:spLocks noGrp="1"/>
          </p:cNvSpPr>
          <p:nvPr>
            <p:ph type="title"/>
          </p:nvPr>
        </p:nvSpPr>
        <p:spPr>
          <a:xfrm>
            <a:off x="3595688" y="561975"/>
            <a:ext cx="5424487" cy="115252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fr-FR" altLang="en-US" sz="3600" b="1" dirty="0">
                <a:solidFill>
                  <a:srgbClr val="002060"/>
                </a:solidFill>
              </a:rPr>
              <a:t>Data Flow</a:t>
            </a:r>
            <a:endParaRPr lang="en-US" altLang="en-US" sz="3600" b="1" dirty="0">
              <a:solidFill>
                <a:srgbClr val="002060"/>
              </a:solidFill>
            </a:endParaRPr>
          </a:p>
        </p:txBody>
      </p:sp>
      <p:pic>
        <p:nvPicPr>
          <p:cNvPr id="38922" name="Picture 4" descr="C:\Users\massidic\Downloads\images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75" y="333375"/>
            <a:ext cx="1947863"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ight Arrow 16">
            <a:extLst>
              <a:ext uri="{FF2B5EF4-FFF2-40B4-BE49-F238E27FC236}">
                <a16:creationId xmlns:a16="http://schemas.microsoft.com/office/drawing/2014/main" id="{E4247862-F11D-F54B-8765-ABCF944A72E3}"/>
              </a:ext>
            </a:extLst>
          </p:cNvPr>
          <p:cNvSpPr/>
          <p:nvPr/>
        </p:nvSpPr>
        <p:spPr>
          <a:xfrm rot="5400000">
            <a:off x="688975" y="2163763"/>
            <a:ext cx="512763" cy="865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defRPr/>
            </a:pPr>
            <a:endParaRPr lang="en-US" altLang="en-US" sz="1800">
              <a:solidFill>
                <a:srgbClr val="FFFFFF"/>
              </a:solidFill>
              <a:latin typeface="Calibri" panose="020F0502020204030204" pitchFamily="34" charset="0"/>
            </a:endParaRPr>
          </a:p>
        </p:txBody>
      </p:sp>
      <p:sp>
        <p:nvSpPr>
          <p:cNvPr id="38924" name="TextBox 17"/>
          <p:cNvSpPr txBox="1">
            <a:spLocks noChangeArrowheads="1"/>
          </p:cNvSpPr>
          <p:nvPr/>
        </p:nvSpPr>
        <p:spPr bwMode="auto">
          <a:xfrm>
            <a:off x="46038" y="1773238"/>
            <a:ext cx="1897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400" b="1" dirty="0">
                <a:solidFill>
                  <a:schemeClr val="tx1"/>
                </a:solidFill>
              </a:rPr>
              <a:t>Data</a:t>
            </a:r>
          </a:p>
          <a:p>
            <a:pPr algn="ctr" eaLnBrk="1" hangingPunct="1">
              <a:spcBef>
                <a:spcPct val="0"/>
              </a:spcBef>
              <a:buFontTx/>
              <a:buNone/>
            </a:pPr>
            <a:r>
              <a:rPr lang="fr-FR" altLang="en-US" sz="1400" b="1" dirty="0">
                <a:solidFill>
                  <a:schemeClr val="tx1"/>
                </a:solidFill>
              </a:rPr>
              <a:t>collection</a:t>
            </a:r>
            <a:endParaRPr lang="en-US" altLang="en-US" sz="1400" b="1" dirty="0">
              <a:solidFill>
                <a:schemeClr val="tx1"/>
              </a:solidFill>
            </a:endParaRPr>
          </a:p>
        </p:txBody>
      </p:sp>
      <p:pic>
        <p:nvPicPr>
          <p:cNvPr id="1639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898931">
            <a:off x="50800" y="3351213"/>
            <a:ext cx="15367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677235">
            <a:off x="146050" y="3557588"/>
            <a:ext cx="1497013" cy="803275"/>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0" name="Picture 4">
            <a:extLst>
              <a:ext uri="{FF2B5EF4-FFF2-40B4-BE49-F238E27FC236}">
                <a16:creationId xmlns:a16="http://schemas.microsoft.com/office/drawing/2014/main" id="{BF245D65-BC7E-1E4B-83F0-75AC95A79B81}"/>
              </a:ext>
            </a:extLst>
          </p:cNvPr>
          <p:cNvPicPr>
            <a:picLocks noChangeAspect="1" noChangeArrowheads="1"/>
          </p:cNvPicPr>
          <p:nvPr/>
        </p:nvPicPr>
        <p:blipFill>
          <a:blip r:embed="rId6"/>
          <a:srcRect/>
          <a:stretch>
            <a:fillRect/>
          </a:stretch>
        </p:blipFill>
        <p:spPr bwMode="auto">
          <a:xfrm rot="7608738" flipV="1">
            <a:off x="330994" y="3829844"/>
            <a:ext cx="1335088"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8928"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2250" y="4021138"/>
            <a:ext cx="1476375"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4"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0550" y="4416425"/>
            <a:ext cx="779463"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8"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2250" y="4340225"/>
            <a:ext cx="1563688" cy="62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2" name="Oval 1">
            <a:extLst>
              <a:ext uri="{FF2B5EF4-FFF2-40B4-BE49-F238E27FC236}">
                <a16:creationId xmlns:a16="http://schemas.microsoft.com/office/drawing/2014/main" id="{9F8190AF-DD5E-F142-B5AD-F720ADF4549A}"/>
              </a:ext>
            </a:extLst>
          </p:cNvPr>
          <p:cNvSpPr/>
          <p:nvPr/>
        </p:nvSpPr>
        <p:spPr>
          <a:xfrm>
            <a:off x="1911350" y="620713"/>
            <a:ext cx="985838"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Field</a:t>
            </a:r>
          </a:p>
        </p:txBody>
      </p:sp>
      <p:sp>
        <p:nvSpPr>
          <p:cNvPr id="27" name="Oval 26">
            <a:extLst>
              <a:ext uri="{FF2B5EF4-FFF2-40B4-BE49-F238E27FC236}">
                <a16:creationId xmlns:a16="http://schemas.microsoft.com/office/drawing/2014/main" id="{83503B17-AB83-0C44-B21E-3ED1F92A0D9E}"/>
              </a:ext>
            </a:extLst>
          </p:cNvPr>
          <p:cNvSpPr/>
          <p:nvPr/>
        </p:nvSpPr>
        <p:spPr>
          <a:xfrm>
            <a:off x="1911350" y="1671638"/>
            <a:ext cx="985838"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Clinics</a:t>
            </a:r>
          </a:p>
        </p:txBody>
      </p:sp>
      <p:sp>
        <p:nvSpPr>
          <p:cNvPr id="28" name="Oval 27">
            <a:extLst>
              <a:ext uri="{FF2B5EF4-FFF2-40B4-BE49-F238E27FC236}">
                <a16:creationId xmlns:a16="http://schemas.microsoft.com/office/drawing/2014/main" id="{F01EDCE4-8850-1A46-AB43-97702429539A}"/>
              </a:ext>
            </a:extLst>
          </p:cNvPr>
          <p:cNvSpPr/>
          <p:nvPr/>
        </p:nvSpPr>
        <p:spPr>
          <a:xfrm>
            <a:off x="1911350" y="1146175"/>
            <a:ext cx="985838"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Lab</a:t>
            </a:r>
          </a:p>
        </p:txBody>
      </p:sp>
      <p:sp>
        <p:nvSpPr>
          <p:cNvPr id="30" name="Oval 29">
            <a:extLst>
              <a:ext uri="{FF2B5EF4-FFF2-40B4-BE49-F238E27FC236}">
                <a16:creationId xmlns:a16="http://schemas.microsoft.com/office/drawing/2014/main" id="{F3F7B0B6-FC62-3640-9F9C-02E37401E57F}"/>
              </a:ext>
            </a:extLst>
          </p:cNvPr>
          <p:cNvSpPr/>
          <p:nvPr/>
        </p:nvSpPr>
        <p:spPr>
          <a:xfrm>
            <a:off x="1908175" y="95250"/>
            <a:ext cx="989013"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dirty="0"/>
              <a:t>Surveillance</a:t>
            </a:r>
          </a:p>
        </p:txBody>
      </p:sp>
    </p:spTree>
    <p:extLst>
      <p:ext uri="{BB962C8B-B14F-4D97-AF65-F5344CB8AC3E}">
        <p14:creationId xmlns:p14="http://schemas.microsoft.com/office/powerpoint/2010/main" val="2614103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en-US" sz="3600" b="1" dirty="0">
                <a:solidFill>
                  <a:srgbClr val="002060"/>
                </a:solidFill>
              </a:rPr>
              <a:t>Potential Sources of Data</a:t>
            </a:r>
          </a:p>
        </p:txBody>
      </p:sp>
      <p:sp>
        <p:nvSpPr>
          <p:cNvPr id="33795" name="Rectangle 3">
            <a:extLst>
              <a:ext uri="{FF2B5EF4-FFF2-40B4-BE49-F238E27FC236}">
                <a16:creationId xmlns:a16="http://schemas.microsoft.com/office/drawing/2014/main" id="{EBB244EB-6014-1E41-A606-5B94D58F2DB9}"/>
              </a:ext>
            </a:extLst>
          </p:cNvPr>
          <p:cNvSpPr txBox="1">
            <a:spLocks noChangeArrowheads="1"/>
          </p:cNvSpPr>
          <p:nvPr/>
        </p:nvSpPr>
        <p:spPr bwMode="auto">
          <a:xfrm>
            <a:off x="0" y="1196975"/>
            <a:ext cx="9144000" cy="453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marL="628650" lvl="1" indent="-171450" eaLnBrk="1" hangingPunct="1">
              <a:spcBef>
                <a:spcPct val="0"/>
              </a:spcBef>
              <a:defRPr/>
            </a:pPr>
            <a:endParaRPr lang="en-US" altLang="en-US" sz="1100" dirty="0">
              <a:solidFill>
                <a:srgbClr val="002060"/>
              </a:solidFill>
            </a:endParaRPr>
          </a:p>
          <a:p>
            <a:pPr marL="800100" lvl="1" indent="-342900" eaLnBrk="1" hangingPunct="1">
              <a:lnSpc>
                <a:spcPct val="150000"/>
              </a:lnSpc>
              <a:spcBef>
                <a:spcPct val="0"/>
              </a:spcBef>
              <a:buFont typeface="Arial" panose="020B0604020202020204" pitchFamily="34" charset="0"/>
              <a:buChar char="•"/>
              <a:defRPr/>
            </a:pPr>
            <a:r>
              <a:rPr lang="en-US" altLang="en-US" sz="2400" dirty="0">
                <a:solidFill>
                  <a:srgbClr val="002060"/>
                </a:solidFill>
              </a:rPr>
              <a:t>Health surveillance systems (e.g., site specific information systems, DHIS2, Civil Registration &amp; Vital Statistics Systems, EOCs)</a:t>
            </a:r>
          </a:p>
          <a:p>
            <a:pPr marL="800100" lvl="1" indent="-342900" eaLnBrk="1" hangingPunct="1">
              <a:lnSpc>
                <a:spcPct val="150000"/>
              </a:lnSpc>
              <a:spcBef>
                <a:spcPct val="0"/>
              </a:spcBef>
              <a:buFont typeface="Arial" panose="020B0604020202020204" pitchFamily="34" charset="0"/>
              <a:buChar char="•"/>
              <a:defRPr/>
            </a:pPr>
            <a:r>
              <a:rPr lang="en-US" altLang="en-US" sz="2400" dirty="0">
                <a:solidFill>
                  <a:srgbClr val="002060"/>
                </a:solidFill>
              </a:rPr>
              <a:t>Electronic &amp; Written Health Records</a:t>
            </a:r>
          </a:p>
          <a:p>
            <a:pPr marL="800100" lvl="1" indent="-342900" eaLnBrk="1" hangingPunct="1">
              <a:lnSpc>
                <a:spcPct val="150000"/>
              </a:lnSpc>
              <a:spcBef>
                <a:spcPct val="0"/>
              </a:spcBef>
              <a:buFont typeface="Arial" panose="020B0604020202020204" pitchFamily="34" charset="0"/>
              <a:buChar char="•"/>
              <a:defRPr/>
            </a:pPr>
            <a:r>
              <a:rPr lang="en-US" altLang="en-US" sz="2400" dirty="0">
                <a:solidFill>
                  <a:srgbClr val="002060"/>
                </a:solidFill>
              </a:rPr>
              <a:t>Household Survey Data</a:t>
            </a:r>
          </a:p>
          <a:p>
            <a:pPr marL="800100" lvl="1" indent="-342900" eaLnBrk="1" hangingPunct="1">
              <a:lnSpc>
                <a:spcPct val="150000"/>
              </a:lnSpc>
              <a:spcBef>
                <a:spcPct val="0"/>
              </a:spcBef>
              <a:buFont typeface="Arial" panose="020B0604020202020204" pitchFamily="34" charset="0"/>
              <a:buChar char="•"/>
              <a:defRPr/>
            </a:pPr>
            <a:r>
              <a:rPr lang="en-US" altLang="en-US" sz="2400" dirty="0">
                <a:solidFill>
                  <a:schemeClr val="tx2">
                    <a:lumMod val="75000"/>
                  </a:schemeClr>
                </a:solidFill>
              </a:rPr>
              <a:t>Field Data</a:t>
            </a:r>
          </a:p>
          <a:p>
            <a:pPr marL="800100" lvl="1" indent="-342900" eaLnBrk="1" hangingPunct="1">
              <a:lnSpc>
                <a:spcPct val="150000"/>
              </a:lnSpc>
              <a:spcBef>
                <a:spcPct val="0"/>
              </a:spcBef>
              <a:buFont typeface="Arial" panose="020B0604020202020204" pitchFamily="34" charset="0"/>
              <a:buChar char="•"/>
              <a:defRPr/>
            </a:pPr>
            <a:r>
              <a:rPr lang="en-US" altLang="en-US" sz="2400" dirty="0">
                <a:solidFill>
                  <a:schemeClr val="tx2">
                    <a:lumMod val="75000"/>
                  </a:schemeClr>
                </a:solidFill>
              </a:rPr>
              <a:t>Lab Data</a:t>
            </a:r>
          </a:p>
          <a:p>
            <a:pPr marL="800100" lvl="1" indent="-342900" eaLnBrk="1" hangingPunct="1">
              <a:lnSpc>
                <a:spcPct val="150000"/>
              </a:lnSpc>
              <a:spcBef>
                <a:spcPct val="0"/>
              </a:spcBef>
              <a:buFont typeface="Arial" panose="020B0604020202020204" pitchFamily="34" charset="0"/>
              <a:buChar char="•"/>
              <a:defRPr/>
            </a:pPr>
            <a:r>
              <a:rPr lang="en-US" altLang="en-US" sz="2400" dirty="0">
                <a:solidFill>
                  <a:schemeClr val="tx2">
                    <a:lumMod val="75000"/>
                  </a:schemeClr>
                </a:solidFill>
              </a:rPr>
              <a:t>Resource Inventory Data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en-US" sz="3600" b="1" dirty="0">
                <a:solidFill>
                  <a:srgbClr val="002060"/>
                </a:solidFill>
              </a:rPr>
              <a:t>Limitations of Existing Data</a:t>
            </a:r>
          </a:p>
        </p:txBody>
      </p:sp>
      <p:sp>
        <p:nvSpPr>
          <p:cNvPr id="34819" name="Rectangle 3">
            <a:extLst>
              <a:ext uri="{FF2B5EF4-FFF2-40B4-BE49-F238E27FC236}">
                <a16:creationId xmlns:a16="http://schemas.microsoft.com/office/drawing/2014/main" id="{A3827BF9-CFFE-8943-87AD-5F631BCFBC19}"/>
              </a:ext>
            </a:extLst>
          </p:cNvPr>
          <p:cNvSpPr txBox="1">
            <a:spLocks noChangeArrowheads="1"/>
          </p:cNvSpPr>
          <p:nvPr/>
        </p:nvSpPr>
        <p:spPr bwMode="auto">
          <a:xfrm>
            <a:off x="0" y="1196975"/>
            <a:ext cx="8686800" cy="453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lvl="1" eaLnBrk="1" hangingPunct="1">
              <a:spcBef>
                <a:spcPct val="0"/>
              </a:spcBef>
              <a:buFontTx/>
              <a:buNone/>
              <a:defRPr/>
            </a:pPr>
            <a:endParaRPr lang="en-US" altLang="en-US" sz="1100" dirty="0">
              <a:solidFill>
                <a:srgbClr val="002060"/>
              </a:solidFill>
            </a:endParaRPr>
          </a:p>
          <a:p>
            <a:pPr marL="800100" lvl="1" indent="-342900" eaLnBrk="1" hangingPunct="1">
              <a:lnSpc>
                <a:spcPct val="150000"/>
              </a:lnSpc>
              <a:spcBef>
                <a:spcPct val="0"/>
              </a:spcBef>
              <a:buFont typeface="Arial" panose="020B0604020202020204" pitchFamily="34" charset="0"/>
              <a:buChar char="•"/>
              <a:defRPr/>
            </a:pPr>
            <a:r>
              <a:rPr lang="en-US" altLang="en-US" sz="2400" dirty="0">
                <a:solidFill>
                  <a:srgbClr val="002060"/>
                </a:solidFill>
              </a:rPr>
              <a:t>Datasets may be incomplete or have duplicate or missing entries</a:t>
            </a:r>
          </a:p>
          <a:p>
            <a:pPr marL="800100" lvl="1" indent="-342900" eaLnBrk="1" hangingPunct="1">
              <a:lnSpc>
                <a:spcPct val="150000"/>
              </a:lnSpc>
              <a:spcBef>
                <a:spcPct val="0"/>
              </a:spcBef>
              <a:buFont typeface="Arial" panose="020B0604020202020204" pitchFamily="34" charset="0"/>
              <a:buChar char="•"/>
              <a:defRPr/>
            </a:pPr>
            <a:r>
              <a:rPr lang="en-US" altLang="en-US" sz="2400" dirty="0">
                <a:solidFill>
                  <a:srgbClr val="002060"/>
                </a:solidFill>
              </a:rPr>
              <a:t>May not provide the whole picture or be detailed enough</a:t>
            </a:r>
          </a:p>
          <a:p>
            <a:pPr marL="800100" lvl="1" indent="-342900" eaLnBrk="1" hangingPunct="1">
              <a:lnSpc>
                <a:spcPct val="150000"/>
              </a:lnSpc>
              <a:spcBef>
                <a:spcPct val="0"/>
              </a:spcBef>
              <a:buFont typeface="Arial" panose="020B0604020202020204" pitchFamily="34" charset="0"/>
              <a:buChar char="•"/>
              <a:defRPr/>
            </a:pPr>
            <a:r>
              <a:rPr lang="en-US" altLang="en-US" sz="2400" dirty="0">
                <a:solidFill>
                  <a:srgbClr val="002060"/>
                </a:solidFill>
              </a:rPr>
              <a:t>May be incorrect or invalid prior to being cleaned</a:t>
            </a:r>
          </a:p>
          <a:p>
            <a:pPr marL="800100" lvl="1" indent="-342900" eaLnBrk="1" hangingPunct="1">
              <a:lnSpc>
                <a:spcPct val="150000"/>
              </a:lnSpc>
              <a:spcBef>
                <a:spcPct val="0"/>
              </a:spcBef>
              <a:buFont typeface="Arial" panose="020B0604020202020204" pitchFamily="34" charset="0"/>
              <a:buChar char="•"/>
              <a:defRPr/>
            </a:pPr>
            <a:r>
              <a:rPr lang="en-US" altLang="en-US" sz="2400" dirty="0">
                <a:solidFill>
                  <a:srgbClr val="002060"/>
                </a:solidFill>
              </a:rPr>
              <a:t>Access to data can be challenging for several reasons:</a:t>
            </a:r>
          </a:p>
          <a:p>
            <a:pPr lvl="2" eaLnBrk="1" hangingPunct="1">
              <a:lnSpc>
                <a:spcPct val="150000"/>
              </a:lnSpc>
              <a:spcBef>
                <a:spcPct val="0"/>
              </a:spcBef>
              <a:buFont typeface="Courier New" panose="02070309020205020404" pitchFamily="49" charset="0"/>
              <a:buChar char="o"/>
              <a:defRPr/>
            </a:pPr>
            <a:r>
              <a:rPr lang="en-US" altLang="en-US" dirty="0">
                <a:solidFill>
                  <a:srgbClr val="002060"/>
                </a:solidFill>
              </a:rPr>
              <a:t>Format/Accessibility</a:t>
            </a:r>
          </a:p>
          <a:p>
            <a:pPr lvl="2" eaLnBrk="1" hangingPunct="1">
              <a:lnSpc>
                <a:spcPct val="150000"/>
              </a:lnSpc>
              <a:spcBef>
                <a:spcPct val="0"/>
              </a:spcBef>
              <a:buFont typeface="Courier New" panose="02070309020205020404" pitchFamily="49" charset="0"/>
              <a:buChar char="o"/>
              <a:defRPr/>
            </a:pPr>
            <a:r>
              <a:rPr lang="en-US" altLang="en-US" dirty="0">
                <a:solidFill>
                  <a:srgbClr val="002060"/>
                </a:solidFill>
              </a:rPr>
              <a:t>Technology limitations</a:t>
            </a:r>
          </a:p>
          <a:p>
            <a:pPr lvl="2" eaLnBrk="1" hangingPunct="1">
              <a:lnSpc>
                <a:spcPct val="150000"/>
              </a:lnSpc>
              <a:spcBef>
                <a:spcPct val="0"/>
              </a:spcBef>
              <a:buFont typeface="Courier New" panose="02070309020205020404" pitchFamily="49" charset="0"/>
              <a:buChar char="o"/>
              <a:defRPr/>
            </a:pPr>
            <a:r>
              <a:rPr lang="en-US" altLang="en-US" dirty="0">
                <a:solidFill>
                  <a:srgbClr val="002060"/>
                </a:solidFill>
              </a:rPr>
              <a:t>Trust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en-US" sz="3600" b="1" dirty="0">
                <a:solidFill>
                  <a:srgbClr val="002060"/>
                </a:solidFill>
              </a:rPr>
              <a:t>3. Key Considerations for Data Collection</a:t>
            </a:r>
          </a:p>
        </p:txBody>
      </p:sp>
      <p:sp>
        <p:nvSpPr>
          <p:cNvPr id="79874" name="Content Placeholder 2"/>
          <p:cNvSpPr>
            <a:spLocks noGrp="1"/>
          </p:cNvSpPr>
          <p:nvPr>
            <p:ph idx="1"/>
          </p:nvPr>
        </p:nvSpPr>
        <p:spPr/>
        <p:txBody>
          <a:bodyPr/>
          <a:lstStyle/>
          <a:p>
            <a:r>
              <a:rPr lang="en-US" altLang="en-US" sz="2500" dirty="0"/>
              <a:t>What you measure should inform the response</a:t>
            </a:r>
          </a:p>
          <a:p>
            <a:r>
              <a:rPr lang="en-US" altLang="en-US" sz="2500" dirty="0"/>
              <a:t>Counts are the basis for most data collection approaches in emergencies</a:t>
            </a:r>
          </a:p>
          <a:p>
            <a:r>
              <a:rPr lang="en-US" altLang="en-US" sz="2500" dirty="0"/>
              <a:t>Deciding what to count (e.g. gender, age, case locations, case deaths) is critical </a:t>
            </a:r>
          </a:p>
          <a:p>
            <a:r>
              <a:rPr lang="en-US" altLang="en-US" sz="2500" dirty="0"/>
              <a:t>Essential data for outbreaks includes: clinical, lab, exposure/risk factors, and demographic data</a:t>
            </a:r>
          </a:p>
          <a:p>
            <a:r>
              <a:rPr lang="en-US" altLang="en-US" sz="2500" dirty="0"/>
              <a:t>Collected data can help identify sources of outbreaks, vulnerable populations, and monitor response</a:t>
            </a:r>
          </a:p>
        </p:txBody>
      </p:sp>
    </p:spTree>
    <p:extLst>
      <p:ext uri="{BB962C8B-B14F-4D97-AF65-F5344CB8AC3E}">
        <p14:creationId xmlns:p14="http://schemas.microsoft.com/office/powerpoint/2010/main" val="3786237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GB" altLang="en-US" sz="3600" b="1" dirty="0">
                <a:solidFill>
                  <a:srgbClr val="002060"/>
                </a:solidFill>
              </a:rPr>
              <a:t>Data Collection Tools </a:t>
            </a:r>
          </a:p>
        </p:txBody>
      </p:sp>
      <p:sp>
        <p:nvSpPr>
          <p:cNvPr id="52226" name="Content Placeholder 3"/>
          <p:cNvSpPr>
            <a:spLocks noGrp="1"/>
          </p:cNvSpPr>
          <p:nvPr>
            <p:ph sz="half" idx="1"/>
          </p:nvPr>
        </p:nvSpPr>
        <p:spPr>
          <a:xfrm>
            <a:off x="323850" y="1412875"/>
            <a:ext cx="4038600" cy="4525963"/>
          </a:xfrm>
        </p:spPr>
        <p:txBody>
          <a:bodyPr/>
          <a:lstStyle/>
          <a:p>
            <a:r>
              <a:rPr lang="en-US" altLang="en-US"/>
              <a:t>Case Investigation Forms</a:t>
            </a:r>
          </a:p>
          <a:p>
            <a:r>
              <a:rPr lang="en-US" altLang="en-US"/>
              <a:t>Contact Listing Forms</a:t>
            </a:r>
          </a:p>
          <a:p>
            <a:r>
              <a:rPr lang="en-US" altLang="en-US"/>
              <a:t>Contact Tracing Forms</a:t>
            </a:r>
          </a:p>
          <a:p>
            <a:r>
              <a:rPr lang="en-US" altLang="en-US"/>
              <a:t>Needs Assessment Forms</a:t>
            </a:r>
          </a:p>
          <a:p>
            <a:endParaRPr lang="en-US" altLang="en-US"/>
          </a:p>
          <a:p>
            <a:endParaRPr lang="en-US" altLang="en-US"/>
          </a:p>
          <a:p>
            <a:endParaRPr lang="en-US" altLang="en-US"/>
          </a:p>
        </p:txBody>
      </p:sp>
      <p:pic>
        <p:nvPicPr>
          <p:cNvPr id="5222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t="-2" b="-40985"/>
          <a:stretch>
            <a:fillRect/>
          </a:stretch>
        </p:blipFill>
        <p:spPr bwMode="auto">
          <a:xfrm>
            <a:off x="4495800" y="1392238"/>
            <a:ext cx="4383088" cy="211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2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888" y="2205038"/>
            <a:ext cx="3059112" cy="20272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29" name="Picture 2"/>
          <p:cNvPicPr>
            <a:picLocks noChangeAspect="1" noChangeArrowheads="1"/>
          </p:cNvPicPr>
          <p:nvPr/>
        </p:nvPicPr>
        <p:blipFill>
          <a:blip r:embed="rId5">
            <a:extLst>
              <a:ext uri="{28A0092B-C50C-407E-A947-70E740481C1C}">
                <a14:useLocalDpi xmlns:a14="http://schemas.microsoft.com/office/drawing/2010/main" val="0"/>
              </a:ext>
            </a:extLst>
          </a:blip>
          <a:srcRect l="1561" t="49738" r="47092"/>
          <a:stretch>
            <a:fillRect/>
          </a:stretch>
        </p:blipFill>
        <p:spPr bwMode="auto">
          <a:xfrm>
            <a:off x="6875463" y="3602038"/>
            <a:ext cx="2255837"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30" name="Picture 2"/>
          <p:cNvPicPr>
            <a:picLocks noChangeAspect="1" noChangeArrowheads="1"/>
          </p:cNvPicPr>
          <p:nvPr/>
        </p:nvPicPr>
        <p:blipFill>
          <a:blip r:embed="rId6">
            <a:extLst>
              <a:ext uri="{28A0092B-C50C-407E-A947-70E740481C1C}">
                <a14:useLocalDpi xmlns:a14="http://schemas.microsoft.com/office/drawing/2010/main" val="0"/>
              </a:ext>
            </a:extLst>
          </a:blip>
          <a:srcRect t="37744" r="45972" b="-2"/>
          <a:stretch>
            <a:fillRect/>
          </a:stretch>
        </p:blipFill>
        <p:spPr bwMode="auto">
          <a:xfrm>
            <a:off x="4064000" y="3022600"/>
            <a:ext cx="2584450" cy="2782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31"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79388" y="4868863"/>
            <a:ext cx="4545012" cy="1155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fr-FR" sz="3600" b="1" dirty="0">
                <a:solidFill>
                  <a:srgbClr val="002060"/>
                </a:solidFill>
              </a:rPr>
              <a:t>Data Collection Tools</a:t>
            </a:r>
            <a:endParaRPr lang="en-US" sz="3600" b="1" dirty="0">
              <a:solidFill>
                <a:srgbClr val="002060"/>
              </a:solidFill>
            </a:endParaRPr>
          </a:p>
        </p:txBody>
      </p:sp>
      <p:sp>
        <p:nvSpPr>
          <p:cNvPr id="3" name="Content Placeholder 2"/>
          <p:cNvSpPr>
            <a:spLocks noGrp="1"/>
          </p:cNvSpPr>
          <p:nvPr>
            <p:ph idx="1"/>
          </p:nvPr>
        </p:nvSpPr>
        <p:spPr/>
        <p:txBody>
          <a:bodyPr/>
          <a:lstStyle/>
          <a:p>
            <a:pPr marL="0" indent="0" algn="ctr">
              <a:buNone/>
            </a:pPr>
            <a:r>
              <a:rPr lang="fr-FR" i="1" dirty="0">
                <a:solidFill>
                  <a:srgbClr val="FF0000"/>
                </a:solidFill>
              </a:rPr>
              <a:t>Note to </a:t>
            </a:r>
            <a:r>
              <a:rPr lang="fr-FR" i="1" dirty="0" err="1">
                <a:solidFill>
                  <a:srgbClr val="FF0000"/>
                </a:solidFill>
              </a:rPr>
              <a:t>facilitator</a:t>
            </a:r>
            <a:r>
              <a:rPr lang="fr-FR" i="1" dirty="0">
                <a:solidFill>
                  <a:srgbClr val="FF0000"/>
                </a:solidFill>
              </a:rPr>
              <a:t>:</a:t>
            </a:r>
          </a:p>
          <a:p>
            <a:pPr marL="0" indent="0" algn="ctr">
              <a:buNone/>
            </a:pPr>
            <a:r>
              <a:rPr lang="fr-FR" i="1" dirty="0">
                <a:solidFill>
                  <a:srgbClr val="FF0000"/>
                </a:solidFill>
              </a:rPr>
              <a:t>Insert </a:t>
            </a:r>
            <a:r>
              <a:rPr lang="fr-FR" i="1" dirty="0" err="1">
                <a:solidFill>
                  <a:srgbClr val="FF0000"/>
                </a:solidFill>
              </a:rPr>
              <a:t>here</a:t>
            </a:r>
            <a:r>
              <a:rPr lang="fr-FR" i="1" dirty="0">
                <a:solidFill>
                  <a:srgbClr val="FF0000"/>
                </a:solidFill>
              </a:rPr>
              <a:t> </a:t>
            </a:r>
            <a:r>
              <a:rPr lang="fr-FR" i="1" dirty="0" err="1">
                <a:solidFill>
                  <a:srgbClr val="FF0000"/>
                </a:solidFill>
              </a:rPr>
              <a:t>common</a:t>
            </a:r>
            <a:r>
              <a:rPr lang="fr-FR" i="1" dirty="0">
                <a:solidFill>
                  <a:srgbClr val="FF0000"/>
                </a:solidFill>
              </a:rPr>
              <a:t> data collection </a:t>
            </a:r>
            <a:r>
              <a:rPr lang="fr-FR" i="1" dirty="0" err="1">
                <a:solidFill>
                  <a:srgbClr val="FF0000"/>
                </a:solidFill>
              </a:rPr>
              <a:t>forms</a:t>
            </a:r>
            <a:r>
              <a:rPr lang="fr-FR" i="1" dirty="0">
                <a:solidFill>
                  <a:srgbClr val="FF0000"/>
                </a:solidFill>
              </a:rPr>
              <a:t> </a:t>
            </a:r>
            <a:r>
              <a:rPr lang="fr-FR" i="1" dirty="0" err="1">
                <a:solidFill>
                  <a:srgbClr val="FF0000"/>
                </a:solidFill>
              </a:rPr>
              <a:t>used</a:t>
            </a:r>
            <a:r>
              <a:rPr lang="fr-FR" i="1" dirty="0">
                <a:solidFill>
                  <a:srgbClr val="FF0000"/>
                </a:solidFill>
              </a:rPr>
              <a:t> </a:t>
            </a:r>
            <a:r>
              <a:rPr lang="fr-FR" i="1" dirty="0" err="1">
                <a:solidFill>
                  <a:srgbClr val="FF0000"/>
                </a:solidFill>
              </a:rPr>
              <a:t>during</a:t>
            </a:r>
            <a:r>
              <a:rPr lang="fr-FR" i="1" dirty="0">
                <a:solidFill>
                  <a:srgbClr val="FF0000"/>
                </a:solidFill>
              </a:rPr>
              <a:t> emergencies in the country.</a:t>
            </a:r>
          </a:p>
          <a:p>
            <a:pPr marL="0" indent="0" algn="ctr">
              <a:buNone/>
            </a:pPr>
            <a:endParaRPr lang="fr-FR" i="1" dirty="0">
              <a:solidFill>
                <a:srgbClr val="FF0000"/>
              </a:solidFill>
            </a:endParaRPr>
          </a:p>
          <a:p>
            <a:pPr marL="0" indent="0">
              <a:buNone/>
            </a:pPr>
            <a:endParaRPr lang="en-US" dirty="0"/>
          </a:p>
        </p:txBody>
      </p:sp>
    </p:spTree>
    <p:extLst>
      <p:ext uri="{BB962C8B-B14F-4D97-AF65-F5344CB8AC3E}">
        <p14:creationId xmlns:p14="http://schemas.microsoft.com/office/powerpoint/2010/main" val="1461488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en-US" sz="3600" b="1" dirty="0">
                <a:solidFill>
                  <a:srgbClr val="002060"/>
                </a:solidFill>
              </a:rPr>
              <a:t>Data Entry Challenges</a:t>
            </a:r>
          </a:p>
        </p:txBody>
      </p:sp>
      <p:grpSp>
        <p:nvGrpSpPr>
          <p:cNvPr id="5" name="Group 4"/>
          <p:cNvGrpSpPr/>
          <p:nvPr/>
        </p:nvGrpSpPr>
        <p:grpSpPr>
          <a:xfrm>
            <a:off x="6004408" y="1642318"/>
            <a:ext cx="2787389" cy="1881500"/>
            <a:chOff x="179512" y="3645024"/>
            <a:chExt cx="2787389" cy="1881500"/>
          </a:xfrm>
        </p:grpSpPr>
        <p:pic>
          <p:nvPicPr>
            <p:cNvPr id="3" name="Picture 2"/>
            <p:cNvPicPr>
              <a:picLocks noChangeAspect="1"/>
            </p:cNvPicPr>
            <p:nvPr/>
          </p:nvPicPr>
          <p:blipFill>
            <a:blip r:embed="rId3"/>
            <a:stretch>
              <a:fillRect/>
            </a:stretch>
          </p:blipFill>
          <p:spPr>
            <a:xfrm>
              <a:off x="179512" y="3645024"/>
              <a:ext cx="2787389" cy="1488182"/>
            </a:xfrm>
            <a:prstGeom prst="rect">
              <a:avLst/>
            </a:prstGeom>
            <a:ln>
              <a:solidFill>
                <a:schemeClr val="tx1"/>
              </a:solidFill>
            </a:ln>
          </p:spPr>
        </p:pic>
        <p:sp>
          <p:nvSpPr>
            <p:cNvPr id="4" name="TextBox 3"/>
            <p:cNvSpPr txBox="1"/>
            <p:nvPr/>
          </p:nvSpPr>
          <p:spPr>
            <a:xfrm>
              <a:off x="251520" y="5157192"/>
              <a:ext cx="2664296" cy="369332"/>
            </a:xfrm>
            <a:prstGeom prst="rect">
              <a:avLst/>
            </a:prstGeom>
            <a:noFill/>
          </p:spPr>
          <p:txBody>
            <a:bodyPr wrap="square" rtlCol="0">
              <a:spAutoFit/>
            </a:bodyPr>
            <a:lstStyle/>
            <a:p>
              <a:pPr algn="ctr"/>
              <a:r>
                <a:rPr lang="en-US" b="1" dirty="0"/>
                <a:t>Illegible handwriting</a:t>
              </a:r>
            </a:p>
          </p:txBody>
        </p:sp>
      </p:grpSp>
      <p:grpSp>
        <p:nvGrpSpPr>
          <p:cNvPr id="10" name="Group 9"/>
          <p:cNvGrpSpPr/>
          <p:nvPr/>
        </p:nvGrpSpPr>
        <p:grpSpPr>
          <a:xfrm>
            <a:off x="323528" y="1268760"/>
            <a:ext cx="5256584" cy="4720138"/>
            <a:chOff x="5058761" y="1391742"/>
            <a:chExt cx="5256584" cy="4720138"/>
          </a:xfrm>
        </p:grpSpPr>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560" t="49738" r="50411"/>
            <a:stretch/>
          </p:blipFill>
          <p:spPr bwMode="auto">
            <a:xfrm>
              <a:off x="5058761" y="1391742"/>
              <a:ext cx="3650834" cy="4350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7092280" y="2165410"/>
              <a:ext cx="432048" cy="400110"/>
            </a:xfrm>
            <a:prstGeom prst="rect">
              <a:avLst/>
            </a:prstGeom>
            <a:noFill/>
          </p:spPr>
          <p:txBody>
            <a:bodyPr wrap="square" rtlCol="0">
              <a:spAutoFit/>
            </a:bodyPr>
            <a:lstStyle/>
            <a:p>
              <a:r>
                <a:rPr lang="en-US" sz="2000" dirty="0">
                  <a:solidFill>
                    <a:srgbClr val="FF0000"/>
                  </a:solidFill>
                  <a:sym typeface="Wingdings" panose="05000000000000000000" pitchFamily="2" charset="2"/>
                </a:rPr>
                <a:t></a:t>
              </a:r>
              <a:endParaRPr lang="en-US" sz="2000" dirty="0">
                <a:solidFill>
                  <a:srgbClr val="FF0000"/>
                </a:solidFill>
              </a:endParaRPr>
            </a:p>
          </p:txBody>
        </p:sp>
        <p:sp>
          <p:nvSpPr>
            <p:cNvPr id="12" name="TextBox 11"/>
            <p:cNvSpPr txBox="1"/>
            <p:nvPr/>
          </p:nvSpPr>
          <p:spPr>
            <a:xfrm>
              <a:off x="5436096" y="5742548"/>
              <a:ext cx="2664296" cy="369332"/>
            </a:xfrm>
            <a:prstGeom prst="rect">
              <a:avLst/>
            </a:prstGeom>
            <a:noFill/>
          </p:spPr>
          <p:txBody>
            <a:bodyPr wrap="square" rtlCol="0">
              <a:spAutoFit/>
            </a:bodyPr>
            <a:lstStyle/>
            <a:p>
              <a:pPr algn="ctr"/>
              <a:r>
                <a:rPr lang="en-US" b="1" dirty="0"/>
                <a:t>Missing data</a:t>
              </a:r>
            </a:p>
          </p:txBody>
        </p:sp>
        <p:sp>
          <p:nvSpPr>
            <p:cNvPr id="13" name="TextBox 12"/>
            <p:cNvSpPr txBox="1"/>
            <p:nvPr/>
          </p:nvSpPr>
          <p:spPr>
            <a:xfrm>
              <a:off x="7092280" y="1965355"/>
              <a:ext cx="432048" cy="400110"/>
            </a:xfrm>
            <a:prstGeom prst="rect">
              <a:avLst/>
            </a:prstGeom>
            <a:noFill/>
          </p:spPr>
          <p:txBody>
            <a:bodyPr wrap="square" rtlCol="0">
              <a:spAutoFit/>
            </a:bodyPr>
            <a:lstStyle/>
            <a:p>
              <a:r>
                <a:rPr lang="en-US" sz="2000" dirty="0">
                  <a:solidFill>
                    <a:srgbClr val="FF0000"/>
                  </a:solidFill>
                  <a:sym typeface="Wingdings" panose="05000000000000000000" pitchFamily="2" charset="2"/>
                </a:rPr>
                <a:t></a:t>
              </a:r>
              <a:endParaRPr lang="en-US" sz="2000" dirty="0">
                <a:solidFill>
                  <a:srgbClr val="FF0000"/>
                </a:solidFill>
              </a:endParaRPr>
            </a:p>
          </p:txBody>
        </p:sp>
        <p:sp>
          <p:nvSpPr>
            <p:cNvPr id="14" name="TextBox 13"/>
            <p:cNvSpPr txBox="1"/>
            <p:nvPr/>
          </p:nvSpPr>
          <p:spPr>
            <a:xfrm>
              <a:off x="7092280" y="1765300"/>
              <a:ext cx="432048" cy="400110"/>
            </a:xfrm>
            <a:prstGeom prst="rect">
              <a:avLst/>
            </a:prstGeom>
            <a:noFill/>
          </p:spPr>
          <p:txBody>
            <a:bodyPr wrap="square" rtlCol="0">
              <a:spAutoFit/>
            </a:bodyPr>
            <a:lstStyle/>
            <a:p>
              <a:r>
                <a:rPr lang="en-US" sz="2000" dirty="0">
                  <a:solidFill>
                    <a:srgbClr val="FF0000"/>
                  </a:solidFill>
                  <a:sym typeface="Wingdings" panose="05000000000000000000" pitchFamily="2" charset="2"/>
                </a:rPr>
                <a:t></a:t>
              </a:r>
              <a:endParaRPr lang="en-US" sz="2000" dirty="0">
                <a:solidFill>
                  <a:srgbClr val="FF0000"/>
                </a:solidFill>
              </a:endParaRPr>
            </a:p>
          </p:txBody>
        </p:sp>
        <p:sp>
          <p:nvSpPr>
            <p:cNvPr id="8" name="Right Brace 7"/>
            <p:cNvSpPr/>
            <p:nvPr/>
          </p:nvSpPr>
          <p:spPr>
            <a:xfrm>
              <a:off x="8316416" y="2420888"/>
              <a:ext cx="370384" cy="2736304"/>
            </a:xfrm>
            <a:prstGeom prst="rightBrace">
              <a:avLst>
                <a:gd name="adj1" fmla="val 8333"/>
                <a:gd name="adj2" fmla="val 8228"/>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TextBox 15"/>
            <p:cNvSpPr txBox="1"/>
            <p:nvPr/>
          </p:nvSpPr>
          <p:spPr>
            <a:xfrm>
              <a:off x="8585032" y="2365465"/>
              <a:ext cx="1730313" cy="584775"/>
            </a:xfrm>
            <a:prstGeom prst="rect">
              <a:avLst/>
            </a:prstGeom>
            <a:noFill/>
          </p:spPr>
          <p:txBody>
            <a:bodyPr wrap="square" rtlCol="0">
              <a:spAutoFit/>
            </a:bodyPr>
            <a:lstStyle/>
            <a:p>
              <a:pPr algn="ctr"/>
              <a:r>
                <a:rPr lang="en-US" sz="1600" i="1" dirty="0"/>
                <a:t>No symptom? </a:t>
              </a:r>
            </a:p>
            <a:p>
              <a:pPr algn="ctr"/>
              <a:r>
                <a:rPr lang="en-US" sz="1600" i="1" dirty="0"/>
                <a:t>Or forgot to ask?</a:t>
              </a:r>
            </a:p>
          </p:txBody>
        </p:sp>
      </p:grpSp>
      <p:grpSp>
        <p:nvGrpSpPr>
          <p:cNvPr id="15" name="Group 14"/>
          <p:cNvGrpSpPr/>
          <p:nvPr/>
        </p:nvGrpSpPr>
        <p:grpSpPr>
          <a:xfrm>
            <a:off x="5076056" y="4221088"/>
            <a:ext cx="3499048" cy="1292662"/>
            <a:chOff x="5148064" y="3789040"/>
            <a:chExt cx="3499048" cy="1292662"/>
          </a:xfrm>
        </p:grpSpPr>
        <p:sp>
          <p:nvSpPr>
            <p:cNvPr id="11" name="TextBox 10"/>
            <p:cNvSpPr txBox="1"/>
            <p:nvPr/>
          </p:nvSpPr>
          <p:spPr>
            <a:xfrm>
              <a:off x="5148064" y="3789040"/>
              <a:ext cx="3499048" cy="923330"/>
            </a:xfrm>
            <a:prstGeom prst="rect">
              <a:avLst/>
            </a:prstGeom>
            <a:noFill/>
            <a:ln>
              <a:solidFill>
                <a:schemeClr val="tx1"/>
              </a:solidFill>
            </a:ln>
          </p:spPr>
          <p:txBody>
            <a:bodyPr wrap="square" rtlCol="0">
              <a:spAutoFit/>
            </a:bodyPr>
            <a:lstStyle/>
            <a:p>
              <a:r>
                <a:rPr lang="en-US" dirty="0"/>
                <a:t>02/11/2018:</a:t>
              </a:r>
            </a:p>
            <a:p>
              <a:r>
                <a:rPr lang="en-US" dirty="0"/>
                <a:t>	2 November 2018?</a:t>
              </a:r>
            </a:p>
            <a:p>
              <a:r>
                <a:rPr lang="en-US" dirty="0"/>
                <a:t>	Or 11 February 2018?</a:t>
              </a:r>
            </a:p>
          </p:txBody>
        </p:sp>
        <p:sp>
          <p:nvSpPr>
            <p:cNvPr id="19" name="TextBox 18"/>
            <p:cNvSpPr txBox="1"/>
            <p:nvPr/>
          </p:nvSpPr>
          <p:spPr>
            <a:xfrm>
              <a:off x="5565440" y="4712370"/>
              <a:ext cx="2664296" cy="369332"/>
            </a:xfrm>
            <a:prstGeom prst="rect">
              <a:avLst/>
            </a:prstGeom>
            <a:noFill/>
          </p:spPr>
          <p:txBody>
            <a:bodyPr wrap="square" rtlCol="0">
              <a:spAutoFit/>
            </a:bodyPr>
            <a:lstStyle/>
            <a:p>
              <a:pPr algn="ctr"/>
              <a:r>
                <a:rPr lang="en-US" b="1" dirty="0"/>
                <a:t>Varying data formats</a:t>
              </a: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sz="3600" b="1" dirty="0">
                <a:solidFill>
                  <a:srgbClr val="002060"/>
                </a:solidFill>
              </a:rPr>
              <a:t>Common Sources of Data Collection &amp; Entry Errors</a:t>
            </a:r>
          </a:p>
        </p:txBody>
      </p:sp>
      <p:sp>
        <p:nvSpPr>
          <p:cNvPr id="3" name="Content Placeholder 2"/>
          <p:cNvSpPr>
            <a:spLocks noGrp="1"/>
          </p:cNvSpPr>
          <p:nvPr>
            <p:ph idx="1"/>
          </p:nvPr>
        </p:nvSpPr>
        <p:spPr/>
        <p:txBody>
          <a:bodyPr/>
          <a:lstStyle/>
          <a:p>
            <a:pPr lvl="0">
              <a:spcBef>
                <a:spcPts val="0"/>
              </a:spcBef>
              <a:spcAft>
                <a:spcPts val="1200"/>
              </a:spcAft>
            </a:pPr>
            <a:r>
              <a:rPr lang="en-US" sz="2000" b="1" dirty="0"/>
              <a:t>Transposition error –</a:t>
            </a:r>
            <a:r>
              <a:rPr lang="en-US" sz="2000" dirty="0"/>
              <a:t> </a:t>
            </a:r>
            <a:r>
              <a:rPr lang="en-US" sz="2000" b="1" dirty="0"/>
              <a:t>Example</a:t>
            </a:r>
            <a:r>
              <a:rPr lang="en-US" sz="2000" dirty="0"/>
              <a:t>: 39 entered as 93 (usually caused by typing errors)</a:t>
            </a:r>
          </a:p>
          <a:p>
            <a:pPr lvl="0">
              <a:spcBef>
                <a:spcPts val="0"/>
              </a:spcBef>
              <a:spcAft>
                <a:spcPts val="1200"/>
              </a:spcAft>
            </a:pPr>
            <a:r>
              <a:rPr lang="en-US" sz="2000" b="1" dirty="0"/>
              <a:t>Copying error – Example</a:t>
            </a:r>
            <a:r>
              <a:rPr lang="en-US" sz="2000" dirty="0"/>
              <a:t>: 1 entered as 7; number 0 entered as letter O. </a:t>
            </a:r>
          </a:p>
          <a:p>
            <a:pPr lvl="0">
              <a:spcBef>
                <a:spcPts val="0"/>
              </a:spcBef>
              <a:spcAft>
                <a:spcPts val="1200"/>
              </a:spcAft>
            </a:pPr>
            <a:r>
              <a:rPr lang="en-US" sz="2000" b="1" dirty="0"/>
              <a:t>Coding error – </a:t>
            </a:r>
            <a:r>
              <a:rPr lang="en-US" sz="2000" dirty="0"/>
              <a:t>Use of wrong code. </a:t>
            </a:r>
            <a:r>
              <a:rPr lang="en-US" sz="2000" b="1" dirty="0"/>
              <a:t>Example</a:t>
            </a:r>
            <a:r>
              <a:rPr lang="en-US" sz="2000" dirty="0"/>
              <a:t>: an interviewer circled </a:t>
            </a:r>
            <a:r>
              <a:rPr lang="en-US" sz="2000" i="1" dirty="0"/>
              <a:t>Yes</a:t>
            </a:r>
            <a:r>
              <a:rPr lang="en-US" sz="2000" dirty="0"/>
              <a:t>, but the coder entered 2 (which = No) during coding. </a:t>
            </a:r>
          </a:p>
          <a:p>
            <a:pPr lvl="0">
              <a:spcBef>
                <a:spcPts val="0"/>
              </a:spcBef>
              <a:spcAft>
                <a:spcPts val="1200"/>
              </a:spcAft>
            </a:pPr>
            <a:r>
              <a:rPr lang="en-US" sz="2000" b="1" dirty="0"/>
              <a:t>Consistency error </a:t>
            </a:r>
            <a:r>
              <a:rPr lang="en-US" sz="2000" b="1" dirty="0">
                <a:latin typeface="Arial"/>
                <a:cs typeface="Arial"/>
              </a:rPr>
              <a:t>–</a:t>
            </a:r>
            <a:r>
              <a:rPr lang="en-US" sz="2000" b="1" dirty="0"/>
              <a:t> T</a:t>
            </a:r>
            <a:r>
              <a:rPr lang="en-US" sz="2000" dirty="0"/>
              <a:t>wo or more responses on same questionnaire are contradictory. </a:t>
            </a:r>
            <a:r>
              <a:rPr lang="en-US" sz="2000" b="1" dirty="0"/>
              <a:t>Example:</a:t>
            </a:r>
            <a:r>
              <a:rPr lang="en-US" sz="2000" dirty="0"/>
              <a:t> date of discharge is earlier than date of entry</a:t>
            </a:r>
          </a:p>
          <a:p>
            <a:pPr lvl="0">
              <a:spcBef>
                <a:spcPts val="0"/>
              </a:spcBef>
              <a:spcAft>
                <a:spcPts val="1200"/>
              </a:spcAft>
            </a:pPr>
            <a:r>
              <a:rPr lang="en-US" sz="2000" b="1" dirty="0"/>
              <a:t>Range error – </a:t>
            </a:r>
            <a:r>
              <a:rPr lang="en-US" sz="2000" dirty="0"/>
              <a:t>Entry lies outside range of probable or possible values. </a:t>
            </a:r>
            <a:r>
              <a:rPr lang="en-US" sz="2000" b="1" dirty="0"/>
              <a:t>Example: </a:t>
            </a:r>
            <a:r>
              <a:rPr lang="en-US" sz="2000" dirty="0"/>
              <a:t>Choices are 1-5, but 7 is entered.</a:t>
            </a:r>
          </a:p>
          <a:p>
            <a:pPr>
              <a:spcBef>
                <a:spcPts val="0"/>
              </a:spcBef>
              <a:spcAft>
                <a:spcPts val="1200"/>
              </a:spcAft>
            </a:pPr>
            <a:endParaRPr lang="en-US" sz="2000" dirty="0"/>
          </a:p>
        </p:txBody>
      </p:sp>
    </p:spTree>
    <p:extLst>
      <p:ext uri="{BB962C8B-B14F-4D97-AF65-F5344CB8AC3E}">
        <p14:creationId xmlns:p14="http://schemas.microsoft.com/office/powerpoint/2010/main" val="1131441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305800" cy="7159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sz="3600" b="1" dirty="0">
                <a:solidFill>
                  <a:srgbClr val="002060"/>
                </a:solidFill>
              </a:rPr>
              <a:t>4. Exercise: Assess Data Quality</a:t>
            </a:r>
          </a:p>
        </p:txBody>
      </p:sp>
      <p:pic>
        <p:nvPicPr>
          <p:cNvPr id="7" name="Content Placeholder 6"/>
          <p:cNvPicPr>
            <a:picLocks noGrp="1" noChangeAspect="1" noChangeArrowheads="1"/>
          </p:cNvPicPr>
          <p:nvPr>
            <p:ph idx="4294967295"/>
          </p:nvPr>
        </p:nvPicPr>
        <p:blipFill>
          <a:blip r:embed="rId3" cstate="print"/>
          <a:srcRect l="31801" t="31607" r="32961" b="20870"/>
          <a:stretch>
            <a:fillRect/>
          </a:stretch>
        </p:blipFill>
        <p:spPr bwMode="auto">
          <a:xfrm>
            <a:off x="533400" y="1219200"/>
            <a:ext cx="8153400" cy="4953000"/>
          </a:xfrm>
          <a:prstGeom prst="rect">
            <a:avLst/>
          </a:prstGeom>
          <a:noFill/>
          <a:ln w="9525">
            <a:noFill/>
            <a:miter lim="800000"/>
            <a:headEnd/>
            <a:tailEnd/>
          </a:ln>
        </p:spPr>
      </p:pic>
    </p:spTree>
    <p:extLst>
      <p:ext uri="{BB962C8B-B14F-4D97-AF65-F5344CB8AC3E}">
        <p14:creationId xmlns:p14="http://schemas.microsoft.com/office/powerpoint/2010/main" val="15581738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152400"/>
            <a:ext cx="7543800" cy="715962"/>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sz="3600" b="1" dirty="0">
                <a:solidFill>
                  <a:srgbClr val="002060"/>
                </a:solidFill>
              </a:rPr>
              <a:t>How Did We Do?</a:t>
            </a:r>
          </a:p>
        </p:txBody>
      </p:sp>
      <p:pic>
        <p:nvPicPr>
          <p:cNvPr id="1030" name="Picture 6"/>
          <p:cNvPicPr>
            <a:picLocks noGrp="1" noChangeAspect="1" noChangeArrowheads="1"/>
          </p:cNvPicPr>
          <p:nvPr>
            <p:ph idx="4294967295"/>
          </p:nvPr>
        </p:nvPicPr>
        <p:blipFill>
          <a:blip r:embed="rId3" cstate="print"/>
          <a:srcRect l="31801" t="31607" r="32961" b="20870"/>
          <a:stretch>
            <a:fillRect/>
          </a:stretch>
        </p:blipFill>
        <p:spPr bwMode="auto">
          <a:xfrm>
            <a:off x="533400" y="1219200"/>
            <a:ext cx="8153400" cy="4953000"/>
          </a:xfrm>
          <a:prstGeom prst="rect">
            <a:avLst/>
          </a:prstGeom>
          <a:noFill/>
          <a:ln w="9525">
            <a:noFill/>
            <a:miter lim="800000"/>
            <a:headEnd/>
            <a:tailEnd/>
          </a:ln>
        </p:spPr>
      </p:pic>
      <p:sp>
        <p:nvSpPr>
          <p:cNvPr id="4" name="Oval 3"/>
          <p:cNvSpPr/>
          <p:nvPr/>
        </p:nvSpPr>
        <p:spPr>
          <a:xfrm>
            <a:off x="990600" y="1905000"/>
            <a:ext cx="533400" cy="4572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914400" y="3657600"/>
            <a:ext cx="6096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971800" y="2590800"/>
            <a:ext cx="5334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flipV="1">
            <a:off x="1676400" y="5105400"/>
            <a:ext cx="838200" cy="381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990600" y="5486400"/>
            <a:ext cx="609600" cy="4572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2895600" y="5257800"/>
            <a:ext cx="533400" cy="381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flipV="1">
            <a:off x="3505200" y="3276600"/>
            <a:ext cx="1295400" cy="381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flipV="1">
            <a:off x="4800600" y="2895600"/>
            <a:ext cx="3657600" cy="3810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3429000" y="5105400"/>
            <a:ext cx="6096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858000" y="5105400"/>
            <a:ext cx="6096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5105400" y="2286000"/>
            <a:ext cx="5334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5105400" y="2667000"/>
            <a:ext cx="533400"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1407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10" grpId="0" animBg="1"/>
      <p:bldP spid="11" grpId="0" animBg="1"/>
      <p:bldP spid="12" grpId="0" animBg="1"/>
      <p:bldP spid="13" grpId="0" animBg="1"/>
      <p:bldP spid="15" grpId="0" animBg="1"/>
      <p:bldP spid="16" grpId="0" animBg="1"/>
      <p:bldP spid="17" grpId="0" animBg="1"/>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p:cNvSpPr>
          <p:nvPr>
            <p:ph type="title"/>
          </p:nvPr>
        </p:nvSpPr>
        <p:spPr>
          <a:xfrm>
            <a:off x="468313" y="269776"/>
            <a:ext cx="8229600" cy="1143000"/>
          </a:xfrm>
        </p:spPr>
        <p:txBody>
          <a:bodyPr/>
          <a:lstStyle/>
          <a:p>
            <a:pPr eaLnBrk="1" hangingPunct="1"/>
            <a:r>
              <a:rPr lang="en-GB" altLang="en-US" sz="3700" b="1" dirty="0">
                <a:solidFill>
                  <a:srgbClr val="002060"/>
                </a:solidFill>
              </a:rPr>
              <a:t>Learning objectives</a:t>
            </a:r>
          </a:p>
        </p:txBody>
      </p:sp>
      <p:sp>
        <p:nvSpPr>
          <p:cNvPr id="18435" name="Rectangle 3">
            <a:extLst>
              <a:ext uri="{FF2B5EF4-FFF2-40B4-BE49-F238E27FC236}">
                <a16:creationId xmlns:a16="http://schemas.microsoft.com/office/drawing/2014/main" id="{8C9F8662-1FB0-B545-9A5C-59A37DB45180}"/>
              </a:ext>
            </a:extLst>
          </p:cNvPr>
          <p:cNvSpPr>
            <a:spLocks noGrp="1"/>
          </p:cNvSpPr>
          <p:nvPr>
            <p:ph type="body" idx="4294967295"/>
          </p:nvPr>
        </p:nvSpPr>
        <p:spPr>
          <a:xfrm>
            <a:off x="179388" y="1413792"/>
            <a:ext cx="8518525" cy="4535488"/>
          </a:xfrm>
        </p:spPr>
        <p:txBody>
          <a:bodyPr/>
          <a:lstStyle/>
          <a:p>
            <a:pPr marL="457200" lvl="1" indent="0" eaLnBrk="1" hangingPunct="1">
              <a:spcBef>
                <a:spcPct val="0"/>
              </a:spcBef>
              <a:buFontTx/>
              <a:buNone/>
              <a:defRPr/>
            </a:pPr>
            <a:r>
              <a:rPr lang="en-US" altLang="en-US" dirty="0">
                <a:solidFill>
                  <a:srgbClr val="002060"/>
                </a:solidFill>
              </a:rPr>
              <a:t>At the end of this session you should be able to:</a:t>
            </a:r>
          </a:p>
          <a:p>
            <a:pPr marL="457200" lvl="1" indent="0" eaLnBrk="1" hangingPunct="1">
              <a:spcBef>
                <a:spcPct val="0"/>
              </a:spcBef>
              <a:buFontTx/>
              <a:buNone/>
              <a:defRPr/>
            </a:pPr>
            <a:endParaRPr lang="en-US" altLang="en-US" sz="2400" dirty="0">
              <a:solidFill>
                <a:srgbClr val="002060"/>
              </a:solidFill>
            </a:endParaRPr>
          </a:p>
          <a:p>
            <a:pPr lvl="1" eaLnBrk="1" hangingPunct="1">
              <a:spcBef>
                <a:spcPct val="0"/>
              </a:spcBef>
              <a:buFont typeface="Arial" panose="020B0604020202020204" pitchFamily="34" charset="0"/>
              <a:buChar char="•"/>
              <a:defRPr/>
            </a:pPr>
            <a:r>
              <a:rPr lang="en-US" altLang="en-US" sz="2400" dirty="0">
                <a:solidFill>
                  <a:srgbClr val="002060"/>
                </a:solidFill>
              </a:rPr>
              <a:t>Explain the importance of data management systems in an emergency</a:t>
            </a:r>
          </a:p>
          <a:p>
            <a:pPr lvl="1" eaLnBrk="1" hangingPunct="1">
              <a:spcBef>
                <a:spcPct val="0"/>
              </a:spcBef>
              <a:buFont typeface="Arial" panose="020B0604020202020204" pitchFamily="34" charset="0"/>
              <a:buChar char="•"/>
              <a:defRPr/>
            </a:pPr>
            <a:endParaRPr lang="en-US" altLang="en-US" sz="2400" dirty="0">
              <a:solidFill>
                <a:srgbClr val="002060"/>
              </a:solidFill>
            </a:endParaRPr>
          </a:p>
          <a:p>
            <a:pPr lvl="1" eaLnBrk="1" hangingPunct="1">
              <a:spcBef>
                <a:spcPct val="0"/>
              </a:spcBef>
              <a:buFont typeface="Arial" panose="020B0604020202020204" pitchFamily="34" charset="0"/>
              <a:buChar char="•"/>
              <a:defRPr/>
            </a:pPr>
            <a:r>
              <a:rPr lang="en-US" altLang="en-US" sz="2400" dirty="0">
                <a:solidFill>
                  <a:srgbClr val="002060"/>
                </a:solidFill>
              </a:rPr>
              <a:t>Identify routine data management processes</a:t>
            </a:r>
          </a:p>
          <a:p>
            <a:pPr lvl="1" eaLnBrk="1" hangingPunct="1">
              <a:spcBef>
                <a:spcPct val="0"/>
              </a:spcBef>
              <a:buFont typeface="Arial" panose="020B0604020202020204" pitchFamily="34" charset="0"/>
              <a:buChar char="•"/>
              <a:defRPr/>
            </a:pPr>
            <a:endParaRPr lang="en-GB" altLang="en-US" sz="2400" dirty="0">
              <a:solidFill>
                <a:srgbClr val="002060"/>
              </a:solidFill>
            </a:endParaRPr>
          </a:p>
          <a:p>
            <a:pPr lvl="1" eaLnBrk="1" hangingPunct="1">
              <a:spcBef>
                <a:spcPct val="0"/>
              </a:spcBef>
              <a:buFont typeface="Arial" panose="020B0604020202020204" pitchFamily="34" charset="0"/>
              <a:buChar char="•"/>
              <a:defRPr/>
            </a:pPr>
            <a:r>
              <a:rPr lang="en-GB" altLang="en-US" sz="2400" dirty="0">
                <a:solidFill>
                  <a:srgbClr val="002060"/>
                </a:solidFill>
              </a:rPr>
              <a:t>Describe different data reports and outputs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Arrow 3">
            <a:extLst>
              <a:ext uri="{FF2B5EF4-FFF2-40B4-BE49-F238E27FC236}">
                <a16:creationId xmlns:a16="http://schemas.microsoft.com/office/drawing/2014/main" id="{9DC3E5AB-5E4A-D24B-88F7-BFAA752FD935}"/>
              </a:ext>
            </a:extLst>
          </p:cNvPr>
          <p:cNvSpPr/>
          <p:nvPr/>
        </p:nvSpPr>
        <p:spPr>
          <a:xfrm>
            <a:off x="2123877" y="3671044"/>
            <a:ext cx="646112" cy="865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defRPr/>
            </a:pPr>
            <a:endParaRPr lang="en-US" altLang="en-US" sz="1800">
              <a:solidFill>
                <a:srgbClr val="FFFFFF"/>
              </a:solidFill>
              <a:latin typeface="Calibri" panose="020F0502020204030204" pitchFamily="34" charset="0"/>
            </a:endParaRPr>
          </a:p>
        </p:txBody>
      </p:sp>
      <p:pic>
        <p:nvPicPr>
          <p:cNvPr id="38914"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30339" y="3251944"/>
            <a:ext cx="2117725"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7" name="TextBox 10"/>
          <p:cNvSpPr txBox="1">
            <a:spLocks noChangeArrowheads="1"/>
          </p:cNvSpPr>
          <p:nvPr/>
        </p:nvSpPr>
        <p:spPr bwMode="auto">
          <a:xfrm>
            <a:off x="33338" y="5168900"/>
            <a:ext cx="1897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200" b="1">
                <a:solidFill>
                  <a:schemeClr val="tx1"/>
                </a:solidFill>
              </a:rPr>
              <a:t>Raw data</a:t>
            </a:r>
            <a:endParaRPr lang="en-US" altLang="en-US" sz="1200" b="1">
              <a:solidFill>
                <a:schemeClr val="tx1"/>
              </a:solidFill>
            </a:endParaRPr>
          </a:p>
        </p:txBody>
      </p:sp>
      <p:sp>
        <p:nvSpPr>
          <p:cNvPr id="38918" name="TextBox 4"/>
          <p:cNvSpPr txBox="1">
            <a:spLocks noChangeArrowheads="1"/>
          </p:cNvSpPr>
          <p:nvPr/>
        </p:nvSpPr>
        <p:spPr bwMode="auto">
          <a:xfrm>
            <a:off x="1854002" y="4582269"/>
            <a:ext cx="11858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200" b="1" dirty="0">
                <a:solidFill>
                  <a:schemeClr val="tx1"/>
                </a:solidFill>
              </a:rPr>
              <a:t>Validation</a:t>
            </a:r>
            <a:endParaRPr lang="en-US" altLang="en-US" sz="1200" b="1" dirty="0">
              <a:solidFill>
                <a:srgbClr val="FF0000"/>
              </a:solidFill>
            </a:endParaRPr>
          </a:p>
        </p:txBody>
      </p:sp>
      <p:sp>
        <p:nvSpPr>
          <p:cNvPr id="38921" name="Title 1"/>
          <p:cNvSpPr>
            <a:spLocks noGrp="1"/>
          </p:cNvSpPr>
          <p:nvPr>
            <p:ph type="title"/>
          </p:nvPr>
        </p:nvSpPr>
        <p:spPr>
          <a:xfrm>
            <a:off x="3595688" y="561975"/>
            <a:ext cx="5424487" cy="115252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fr-FR" altLang="en-US" sz="3600" b="1" dirty="0">
                <a:solidFill>
                  <a:srgbClr val="002060"/>
                </a:solidFill>
              </a:rPr>
              <a:t>Data Flow</a:t>
            </a:r>
            <a:endParaRPr lang="en-US" altLang="en-US" sz="3600" b="1" dirty="0">
              <a:solidFill>
                <a:srgbClr val="002060"/>
              </a:solidFill>
            </a:endParaRPr>
          </a:p>
        </p:txBody>
      </p:sp>
      <p:pic>
        <p:nvPicPr>
          <p:cNvPr id="38922" name="Picture 4" descr="C:\Users\massidic\Downloads\images (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775" y="333375"/>
            <a:ext cx="1947863"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ight Arrow 16">
            <a:extLst>
              <a:ext uri="{FF2B5EF4-FFF2-40B4-BE49-F238E27FC236}">
                <a16:creationId xmlns:a16="http://schemas.microsoft.com/office/drawing/2014/main" id="{E4247862-F11D-F54B-8765-ABCF944A72E3}"/>
              </a:ext>
            </a:extLst>
          </p:cNvPr>
          <p:cNvSpPr/>
          <p:nvPr/>
        </p:nvSpPr>
        <p:spPr>
          <a:xfrm rot="5400000">
            <a:off x="688975" y="2163763"/>
            <a:ext cx="512763" cy="865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defRPr/>
            </a:pPr>
            <a:endParaRPr lang="en-US" altLang="en-US" sz="1800">
              <a:solidFill>
                <a:srgbClr val="FFFFFF"/>
              </a:solidFill>
              <a:latin typeface="Calibri" panose="020F0502020204030204" pitchFamily="34" charset="0"/>
            </a:endParaRPr>
          </a:p>
        </p:txBody>
      </p:sp>
      <p:sp>
        <p:nvSpPr>
          <p:cNvPr id="38924" name="TextBox 17"/>
          <p:cNvSpPr txBox="1">
            <a:spLocks noChangeArrowheads="1"/>
          </p:cNvSpPr>
          <p:nvPr/>
        </p:nvSpPr>
        <p:spPr bwMode="auto">
          <a:xfrm>
            <a:off x="46038" y="1773238"/>
            <a:ext cx="1897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400" b="1" dirty="0">
                <a:solidFill>
                  <a:schemeClr val="tx1"/>
                </a:solidFill>
              </a:rPr>
              <a:t>Data</a:t>
            </a:r>
          </a:p>
          <a:p>
            <a:pPr algn="ctr" eaLnBrk="1" hangingPunct="1">
              <a:spcBef>
                <a:spcPct val="0"/>
              </a:spcBef>
              <a:buFontTx/>
              <a:buNone/>
            </a:pPr>
            <a:r>
              <a:rPr lang="fr-FR" altLang="en-US" sz="1400" b="1" dirty="0">
                <a:solidFill>
                  <a:schemeClr val="tx1"/>
                </a:solidFill>
              </a:rPr>
              <a:t>collection</a:t>
            </a:r>
            <a:endParaRPr lang="en-US" altLang="en-US" sz="1400" b="1" dirty="0">
              <a:solidFill>
                <a:schemeClr val="tx1"/>
              </a:solidFill>
            </a:endParaRPr>
          </a:p>
        </p:txBody>
      </p:sp>
      <p:pic>
        <p:nvPicPr>
          <p:cNvPr id="1639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898931">
            <a:off x="50800" y="3351213"/>
            <a:ext cx="15367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677235">
            <a:off x="146050" y="3557588"/>
            <a:ext cx="1497013" cy="803275"/>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0" name="Picture 4">
            <a:extLst>
              <a:ext uri="{FF2B5EF4-FFF2-40B4-BE49-F238E27FC236}">
                <a16:creationId xmlns:a16="http://schemas.microsoft.com/office/drawing/2014/main" id="{BF245D65-BC7E-1E4B-83F0-75AC95A79B81}"/>
              </a:ext>
            </a:extLst>
          </p:cNvPr>
          <p:cNvPicPr>
            <a:picLocks noChangeAspect="1" noChangeArrowheads="1"/>
          </p:cNvPicPr>
          <p:nvPr/>
        </p:nvPicPr>
        <p:blipFill>
          <a:blip r:embed="rId7"/>
          <a:srcRect/>
          <a:stretch>
            <a:fillRect/>
          </a:stretch>
        </p:blipFill>
        <p:spPr bwMode="auto">
          <a:xfrm rot="7608738" flipV="1">
            <a:off x="330994" y="3829844"/>
            <a:ext cx="1335088"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8928"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2250" y="4021138"/>
            <a:ext cx="1476375"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4"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0550" y="4416425"/>
            <a:ext cx="779463"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8"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22250" y="4340225"/>
            <a:ext cx="1563688" cy="62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38936" name="TextBox 6"/>
          <p:cNvSpPr txBox="1">
            <a:spLocks noChangeArrowheads="1"/>
          </p:cNvSpPr>
          <p:nvPr/>
        </p:nvSpPr>
        <p:spPr bwMode="auto">
          <a:xfrm>
            <a:off x="3030339" y="4993431"/>
            <a:ext cx="21161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400" b="1" dirty="0">
                <a:solidFill>
                  <a:schemeClr val="tx1"/>
                </a:solidFill>
              </a:rPr>
              <a:t>Management</a:t>
            </a:r>
            <a:endParaRPr lang="en-US" altLang="en-US" sz="1400" b="1" dirty="0">
              <a:solidFill>
                <a:schemeClr val="tx1"/>
              </a:solidFill>
            </a:endParaRPr>
          </a:p>
        </p:txBody>
      </p:sp>
      <p:sp>
        <p:nvSpPr>
          <p:cNvPr id="2" name="Oval 1">
            <a:extLst>
              <a:ext uri="{FF2B5EF4-FFF2-40B4-BE49-F238E27FC236}">
                <a16:creationId xmlns:a16="http://schemas.microsoft.com/office/drawing/2014/main" id="{9F8190AF-DD5E-F142-B5AD-F720ADF4549A}"/>
              </a:ext>
            </a:extLst>
          </p:cNvPr>
          <p:cNvSpPr/>
          <p:nvPr/>
        </p:nvSpPr>
        <p:spPr>
          <a:xfrm>
            <a:off x="1911350" y="620713"/>
            <a:ext cx="985838"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Field</a:t>
            </a:r>
          </a:p>
        </p:txBody>
      </p:sp>
      <p:sp>
        <p:nvSpPr>
          <p:cNvPr id="27" name="Oval 26">
            <a:extLst>
              <a:ext uri="{FF2B5EF4-FFF2-40B4-BE49-F238E27FC236}">
                <a16:creationId xmlns:a16="http://schemas.microsoft.com/office/drawing/2014/main" id="{83503B17-AB83-0C44-B21E-3ED1F92A0D9E}"/>
              </a:ext>
            </a:extLst>
          </p:cNvPr>
          <p:cNvSpPr/>
          <p:nvPr/>
        </p:nvSpPr>
        <p:spPr>
          <a:xfrm>
            <a:off x="1911350" y="1671638"/>
            <a:ext cx="985838"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Clinics</a:t>
            </a:r>
          </a:p>
        </p:txBody>
      </p:sp>
      <p:sp>
        <p:nvSpPr>
          <p:cNvPr id="28" name="Oval 27">
            <a:extLst>
              <a:ext uri="{FF2B5EF4-FFF2-40B4-BE49-F238E27FC236}">
                <a16:creationId xmlns:a16="http://schemas.microsoft.com/office/drawing/2014/main" id="{F01EDCE4-8850-1A46-AB43-97702429539A}"/>
              </a:ext>
            </a:extLst>
          </p:cNvPr>
          <p:cNvSpPr/>
          <p:nvPr/>
        </p:nvSpPr>
        <p:spPr>
          <a:xfrm>
            <a:off x="1911350" y="1146175"/>
            <a:ext cx="985838"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Lab</a:t>
            </a:r>
          </a:p>
        </p:txBody>
      </p:sp>
      <p:sp>
        <p:nvSpPr>
          <p:cNvPr id="30" name="Oval 29">
            <a:extLst>
              <a:ext uri="{FF2B5EF4-FFF2-40B4-BE49-F238E27FC236}">
                <a16:creationId xmlns:a16="http://schemas.microsoft.com/office/drawing/2014/main" id="{F3F7B0B6-FC62-3640-9F9C-02E37401E57F}"/>
              </a:ext>
            </a:extLst>
          </p:cNvPr>
          <p:cNvSpPr/>
          <p:nvPr/>
        </p:nvSpPr>
        <p:spPr>
          <a:xfrm>
            <a:off x="1908175" y="95250"/>
            <a:ext cx="989013"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dirty="0"/>
              <a:t>Surveillance</a:t>
            </a:r>
          </a:p>
        </p:txBody>
      </p:sp>
      <p:sp>
        <p:nvSpPr>
          <p:cNvPr id="32" name="TextBox 6"/>
          <p:cNvSpPr txBox="1">
            <a:spLocks noChangeArrowheads="1"/>
          </p:cNvSpPr>
          <p:nvPr/>
        </p:nvSpPr>
        <p:spPr bwMode="auto">
          <a:xfrm>
            <a:off x="3030339" y="2921148"/>
            <a:ext cx="21161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400" b="1" dirty="0">
                <a:solidFill>
                  <a:schemeClr val="tx1"/>
                </a:solidFill>
              </a:rPr>
              <a:t>Data </a:t>
            </a:r>
            <a:r>
              <a:rPr lang="fr-FR" altLang="en-US" sz="1400" b="1" dirty="0" err="1">
                <a:solidFill>
                  <a:schemeClr val="tx1"/>
                </a:solidFill>
              </a:rPr>
              <a:t>processing</a:t>
            </a:r>
            <a:endParaRPr lang="en-US" altLang="en-US" sz="1400" b="1" dirty="0">
              <a:solidFill>
                <a:schemeClr val="tx1"/>
              </a:solidFill>
            </a:endParaRPr>
          </a:p>
        </p:txBody>
      </p:sp>
    </p:spTree>
    <p:extLst>
      <p:ext uri="{BB962C8B-B14F-4D97-AF65-F5344CB8AC3E}">
        <p14:creationId xmlns:p14="http://schemas.microsoft.com/office/powerpoint/2010/main" val="35603654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68312" y="260648"/>
            <a:ext cx="8218487" cy="100776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GB" altLang="en-US" sz="3600" b="1" dirty="0">
                <a:solidFill>
                  <a:srgbClr val="002060"/>
                </a:solidFill>
              </a:rPr>
              <a:t>Data Management Processes</a:t>
            </a:r>
          </a:p>
        </p:txBody>
      </p:sp>
      <p:sp>
        <p:nvSpPr>
          <p:cNvPr id="4" name="Rectangle 3"/>
          <p:cNvSpPr txBox="1">
            <a:spLocks noChangeArrowheads="1"/>
          </p:cNvSpPr>
          <p:nvPr/>
        </p:nvSpPr>
        <p:spPr bwMode="auto">
          <a:xfrm>
            <a:off x="468313" y="1268413"/>
            <a:ext cx="8229600"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eaLnBrk="1" hangingPunct="1">
              <a:spcBef>
                <a:spcPct val="0"/>
              </a:spcBef>
              <a:spcAft>
                <a:spcPts val="1200"/>
              </a:spcAft>
              <a:buFontTx/>
              <a:buNone/>
              <a:defRPr/>
            </a:pPr>
            <a:r>
              <a:rPr lang="en-US" altLang="en-US" dirty="0"/>
              <a:t>Data management aims for quality data analysis and interpretation through </a:t>
            </a:r>
          </a:p>
          <a:p>
            <a:pPr marL="800100" lvl="1" indent="-342900" eaLnBrk="1" hangingPunct="1">
              <a:spcBef>
                <a:spcPct val="0"/>
              </a:spcBef>
              <a:spcAft>
                <a:spcPts val="1200"/>
              </a:spcAft>
              <a:buFont typeface="Arial" panose="020B0604020202020204" pitchFamily="34" charset="0"/>
              <a:buChar char="•"/>
              <a:defRPr/>
            </a:pPr>
            <a:r>
              <a:rPr lang="en-US" altLang="en-US" dirty="0"/>
              <a:t>Data cleaning </a:t>
            </a:r>
          </a:p>
          <a:p>
            <a:pPr marL="800100" lvl="1" indent="-342900" eaLnBrk="1" hangingPunct="1">
              <a:spcBef>
                <a:spcPct val="0"/>
              </a:spcBef>
              <a:spcAft>
                <a:spcPts val="1200"/>
              </a:spcAft>
              <a:buFont typeface="Arial" panose="020B0604020202020204" pitchFamily="34" charset="0"/>
              <a:buChar char="•"/>
              <a:defRPr/>
            </a:pPr>
            <a:r>
              <a:rPr lang="en-US" altLang="en-US" dirty="0"/>
              <a:t>Formatting</a:t>
            </a:r>
          </a:p>
          <a:p>
            <a:pPr marL="800100" lvl="1" indent="-342900" eaLnBrk="1" hangingPunct="1">
              <a:spcBef>
                <a:spcPct val="0"/>
              </a:spcBef>
              <a:spcAft>
                <a:spcPts val="1200"/>
              </a:spcAft>
              <a:buFont typeface="Arial" panose="020B0604020202020204" pitchFamily="34" charset="0"/>
              <a:buChar char="•"/>
              <a:defRPr/>
            </a:pPr>
            <a:r>
              <a:rPr lang="en-US" altLang="en-US" dirty="0"/>
              <a:t>Organization</a:t>
            </a:r>
          </a:p>
          <a:p>
            <a:pPr marL="800100" lvl="1" indent="-342900" eaLnBrk="1" hangingPunct="1">
              <a:spcBef>
                <a:spcPct val="0"/>
              </a:spcBef>
              <a:spcAft>
                <a:spcPts val="1200"/>
              </a:spcAft>
              <a:buFont typeface="Arial" panose="020B0604020202020204" pitchFamily="34" charset="0"/>
              <a:buChar char="•"/>
              <a:defRPr/>
            </a:pPr>
            <a:r>
              <a:rPr lang="en-US" altLang="en-US" dirty="0"/>
              <a:t>Validation</a:t>
            </a:r>
          </a:p>
        </p:txBody>
      </p:sp>
    </p:spTree>
    <p:extLst>
      <p:ext uri="{BB962C8B-B14F-4D97-AF65-F5344CB8AC3E}">
        <p14:creationId xmlns:p14="http://schemas.microsoft.com/office/powerpoint/2010/main" val="9614226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fontScale="92500" lnSpcReduction="10000"/>
          </a:bodyPr>
          <a:lstStyle/>
          <a:p>
            <a:pPr marL="277813" indent="-277813"/>
            <a:r>
              <a:rPr lang="en-US" dirty="0"/>
              <a:t>Features and characteristics that ensure data are accurate and complete and that they convey the intended meaning</a:t>
            </a:r>
          </a:p>
          <a:p>
            <a:pPr marL="0" indent="0">
              <a:buNone/>
            </a:pPr>
            <a:endParaRPr lang="en-US" dirty="0"/>
          </a:p>
          <a:p>
            <a:pPr marL="277813" indent="-277813"/>
            <a:r>
              <a:rPr lang="en-US" dirty="0"/>
              <a:t>Refers to individual records and to data system</a:t>
            </a:r>
          </a:p>
          <a:p>
            <a:pPr marL="277813" indent="-277813"/>
            <a:endParaRPr lang="en-US" dirty="0"/>
          </a:p>
          <a:p>
            <a:pPr marL="277813" indent="-277813"/>
            <a:r>
              <a:rPr lang="en-US" dirty="0"/>
              <a:t>Data of high quality improve the intended use in operations, decision making and planning </a:t>
            </a:r>
          </a:p>
        </p:txBody>
      </p:sp>
      <p:sp>
        <p:nvSpPr>
          <p:cNvPr id="4" name="Title 3"/>
          <p:cNvSpPr>
            <a:spLocks noGrp="1"/>
          </p:cNvSpPr>
          <p:nvPr>
            <p:ph type="title"/>
          </p:nvPr>
        </p:nvSpPr>
        <p:spPr/>
        <p:txBody>
          <a:bodyPr>
            <a:normAutofit/>
          </a:bodyPr>
          <a:lstStyle/>
          <a:p>
            <a:r>
              <a:rPr lang="en-US" sz="3600" b="1" dirty="0">
                <a:solidFill>
                  <a:srgbClr val="002060"/>
                </a:solidFill>
                <a:ea typeface="ＭＳ Ｐゴシック" pitchFamily="34" charset="-128"/>
              </a:rPr>
              <a:t>What is Data Quality?</a:t>
            </a:r>
            <a:endParaRPr lang="en-US" sz="3600" b="1" dirty="0">
              <a:solidFill>
                <a:srgbClr val="002060"/>
              </a:solidFill>
            </a:endParaRPr>
          </a:p>
        </p:txBody>
      </p:sp>
    </p:spTree>
    <p:extLst>
      <p:ext uri="{BB962C8B-B14F-4D97-AF65-F5344CB8AC3E}">
        <p14:creationId xmlns:p14="http://schemas.microsoft.com/office/powerpoint/2010/main" val="2890697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346993"/>
            <a:ext cx="8229600" cy="993775"/>
          </a:xfrm>
        </p:spPr>
        <p:txBody>
          <a:bodyPr/>
          <a:lstStyle/>
          <a:p>
            <a:pPr eaLnBrk="1" hangingPunct="1">
              <a:lnSpc>
                <a:spcPct val="80000"/>
              </a:lnSpc>
            </a:pPr>
            <a:r>
              <a:rPr lang="en-GB" altLang="en-US" sz="3600" b="1" dirty="0">
                <a:solidFill>
                  <a:srgbClr val="002060"/>
                </a:solidFill>
                <a:ea typeface="+mn-ea"/>
              </a:rPr>
              <a:t>5. Data Management Processes</a:t>
            </a:r>
          </a:p>
        </p:txBody>
      </p:sp>
      <p:sp>
        <p:nvSpPr>
          <p:cNvPr id="4" name="Rectangle 3"/>
          <p:cNvSpPr txBox="1">
            <a:spLocks noChangeArrowheads="1"/>
          </p:cNvSpPr>
          <p:nvPr/>
        </p:nvSpPr>
        <p:spPr bwMode="auto">
          <a:xfrm>
            <a:off x="468313" y="1268413"/>
            <a:ext cx="8229600"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eaLnBrk="1" hangingPunct="1">
              <a:spcBef>
                <a:spcPct val="0"/>
              </a:spcBef>
              <a:spcAft>
                <a:spcPts val="1200"/>
              </a:spcAft>
              <a:buFontTx/>
              <a:buNone/>
              <a:defRPr/>
            </a:pPr>
            <a:r>
              <a:rPr lang="en-US" altLang="en-US" sz="2400" dirty="0">
                <a:solidFill>
                  <a:srgbClr val="002060"/>
                </a:solidFill>
              </a:rPr>
              <a:t>Routine data management processes include:</a:t>
            </a:r>
          </a:p>
          <a:p>
            <a:pPr marL="914400" lvl="1" indent="-457200" eaLnBrk="1" hangingPunct="1">
              <a:spcBef>
                <a:spcPct val="0"/>
              </a:spcBef>
              <a:spcAft>
                <a:spcPts val="1200"/>
              </a:spcAft>
              <a:buFont typeface="Arial" panose="020B0604020202020204" pitchFamily="34" charset="0"/>
              <a:buChar char="•"/>
              <a:defRPr/>
            </a:pPr>
            <a:r>
              <a:rPr lang="en-US" altLang="en-US" sz="2400" dirty="0">
                <a:solidFill>
                  <a:srgbClr val="002060"/>
                </a:solidFill>
              </a:rPr>
              <a:t>Entering and cleaning data by trained data management staff</a:t>
            </a:r>
          </a:p>
          <a:p>
            <a:pPr marL="914400" lvl="1" indent="-457200" eaLnBrk="1" hangingPunct="1">
              <a:spcBef>
                <a:spcPct val="0"/>
              </a:spcBef>
              <a:spcAft>
                <a:spcPts val="1200"/>
              </a:spcAft>
              <a:buFont typeface="Arial" panose="020B0604020202020204" pitchFamily="34" charset="0"/>
              <a:buChar char="•"/>
              <a:defRPr/>
            </a:pPr>
            <a:r>
              <a:rPr lang="en-US" altLang="en-US" sz="2400" dirty="0">
                <a:solidFill>
                  <a:srgbClr val="002060"/>
                </a:solidFill>
              </a:rPr>
              <a:t>Checking accuracy of collected data, such as by comparing case investigation forms to database</a:t>
            </a:r>
          </a:p>
          <a:p>
            <a:pPr marL="914400" lvl="1" indent="-457200" eaLnBrk="1" hangingPunct="1">
              <a:spcBef>
                <a:spcPct val="0"/>
              </a:spcBef>
              <a:spcAft>
                <a:spcPts val="1200"/>
              </a:spcAft>
              <a:buFont typeface="Arial" panose="020B0604020202020204" pitchFamily="34" charset="0"/>
              <a:buChar char="•"/>
              <a:defRPr/>
            </a:pPr>
            <a:r>
              <a:rPr lang="en-US" altLang="en-US" sz="2400" dirty="0">
                <a:solidFill>
                  <a:srgbClr val="002060"/>
                </a:solidFill>
              </a:rPr>
              <a:t>Providing feedback to data collectors and data entry specialists, including data quality concerns</a:t>
            </a:r>
          </a:p>
          <a:p>
            <a:pPr marL="914400" lvl="1" indent="-457200" eaLnBrk="1" hangingPunct="1">
              <a:spcBef>
                <a:spcPct val="0"/>
              </a:spcBef>
              <a:spcAft>
                <a:spcPts val="1200"/>
              </a:spcAft>
              <a:buFont typeface="Arial" panose="020B0604020202020204" pitchFamily="34" charset="0"/>
              <a:buChar char="•"/>
              <a:defRPr/>
            </a:pPr>
            <a:r>
              <a:rPr lang="en-US" altLang="en-US" sz="2400" dirty="0">
                <a:solidFill>
                  <a:srgbClr val="002060"/>
                </a:solidFill>
              </a:rPr>
              <a:t>Sharing data with relevant stakeholders and coordinating bodies at sub-national, national, and international levels</a:t>
            </a:r>
          </a:p>
        </p:txBody>
      </p:sp>
    </p:spTree>
    <p:extLst>
      <p:ext uri="{BB962C8B-B14F-4D97-AF65-F5344CB8AC3E}">
        <p14:creationId xmlns:p14="http://schemas.microsoft.com/office/powerpoint/2010/main" val="33884893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Arrow 3">
            <a:extLst>
              <a:ext uri="{FF2B5EF4-FFF2-40B4-BE49-F238E27FC236}">
                <a16:creationId xmlns:a16="http://schemas.microsoft.com/office/drawing/2014/main" id="{9DC3E5AB-5E4A-D24B-88F7-BFAA752FD935}"/>
              </a:ext>
            </a:extLst>
          </p:cNvPr>
          <p:cNvSpPr/>
          <p:nvPr/>
        </p:nvSpPr>
        <p:spPr>
          <a:xfrm>
            <a:off x="2123877" y="3671044"/>
            <a:ext cx="646112" cy="865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defRPr/>
            </a:pPr>
            <a:endParaRPr lang="en-US" altLang="en-US" sz="1800">
              <a:solidFill>
                <a:srgbClr val="FFFFFF"/>
              </a:solidFill>
              <a:latin typeface="Calibri" panose="020F0502020204030204" pitchFamily="34" charset="0"/>
            </a:endParaRPr>
          </a:p>
        </p:txBody>
      </p:sp>
      <p:pic>
        <p:nvPicPr>
          <p:cNvPr id="38914"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30339" y="3251944"/>
            <a:ext cx="2117725"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TextBox 6"/>
          <p:cNvSpPr txBox="1">
            <a:spLocks noChangeArrowheads="1"/>
          </p:cNvSpPr>
          <p:nvPr/>
        </p:nvSpPr>
        <p:spPr bwMode="auto">
          <a:xfrm>
            <a:off x="3030339" y="2921148"/>
            <a:ext cx="21161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400" b="1" dirty="0">
                <a:solidFill>
                  <a:schemeClr val="tx1"/>
                </a:solidFill>
              </a:rPr>
              <a:t>Data </a:t>
            </a:r>
            <a:r>
              <a:rPr lang="fr-FR" altLang="en-US" sz="1400" b="1" dirty="0" err="1">
                <a:solidFill>
                  <a:schemeClr val="tx1"/>
                </a:solidFill>
              </a:rPr>
              <a:t>processing</a:t>
            </a:r>
            <a:endParaRPr lang="en-US" altLang="en-US" sz="1400" b="1" dirty="0">
              <a:solidFill>
                <a:schemeClr val="tx1"/>
              </a:solidFill>
            </a:endParaRPr>
          </a:p>
        </p:txBody>
      </p:sp>
      <p:sp>
        <p:nvSpPr>
          <p:cNvPr id="8" name="Right Arrow 7">
            <a:extLst>
              <a:ext uri="{FF2B5EF4-FFF2-40B4-BE49-F238E27FC236}">
                <a16:creationId xmlns:a16="http://schemas.microsoft.com/office/drawing/2014/main" id="{B6DC22CA-8FB6-FF47-AB5A-91F9FC2AA278}"/>
              </a:ext>
            </a:extLst>
          </p:cNvPr>
          <p:cNvSpPr/>
          <p:nvPr/>
        </p:nvSpPr>
        <p:spPr>
          <a:xfrm>
            <a:off x="5894388" y="3760788"/>
            <a:ext cx="636587" cy="8763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defRPr/>
            </a:pPr>
            <a:endParaRPr lang="en-US" altLang="en-US" sz="1800">
              <a:solidFill>
                <a:srgbClr val="FFFFFF"/>
              </a:solidFill>
              <a:latin typeface="Calibri" panose="020F0502020204030204" pitchFamily="34" charset="0"/>
            </a:endParaRPr>
          </a:p>
        </p:txBody>
      </p:sp>
      <p:sp>
        <p:nvSpPr>
          <p:cNvPr id="38917" name="TextBox 10"/>
          <p:cNvSpPr txBox="1">
            <a:spLocks noChangeArrowheads="1"/>
          </p:cNvSpPr>
          <p:nvPr/>
        </p:nvSpPr>
        <p:spPr bwMode="auto">
          <a:xfrm>
            <a:off x="33338" y="5168900"/>
            <a:ext cx="1897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200" b="1">
                <a:solidFill>
                  <a:schemeClr val="tx1"/>
                </a:solidFill>
              </a:rPr>
              <a:t>Raw data</a:t>
            </a:r>
            <a:endParaRPr lang="en-US" altLang="en-US" sz="1200" b="1">
              <a:solidFill>
                <a:schemeClr val="tx1"/>
              </a:solidFill>
            </a:endParaRPr>
          </a:p>
        </p:txBody>
      </p:sp>
      <p:sp>
        <p:nvSpPr>
          <p:cNvPr id="38918" name="TextBox 4"/>
          <p:cNvSpPr txBox="1">
            <a:spLocks noChangeArrowheads="1"/>
          </p:cNvSpPr>
          <p:nvPr/>
        </p:nvSpPr>
        <p:spPr bwMode="auto">
          <a:xfrm>
            <a:off x="1854002" y="4582269"/>
            <a:ext cx="11858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200" b="1" dirty="0">
                <a:solidFill>
                  <a:schemeClr val="tx1"/>
                </a:solidFill>
              </a:rPr>
              <a:t>Validation</a:t>
            </a:r>
            <a:endParaRPr lang="en-US" altLang="en-US" sz="1200" b="1" dirty="0">
              <a:solidFill>
                <a:srgbClr val="FF0000"/>
              </a:solidFill>
            </a:endParaRPr>
          </a:p>
        </p:txBody>
      </p:sp>
      <p:sp>
        <p:nvSpPr>
          <p:cNvPr id="38919" name="TextBox 11"/>
          <p:cNvSpPr txBox="1">
            <a:spLocks noChangeArrowheads="1"/>
          </p:cNvSpPr>
          <p:nvPr/>
        </p:nvSpPr>
        <p:spPr bwMode="auto">
          <a:xfrm>
            <a:off x="5183090" y="4647426"/>
            <a:ext cx="1897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200" b="1" dirty="0">
                <a:solidFill>
                  <a:schemeClr val="tx1"/>
                </a:solidFill>
              </a:rPr>
              <a:t>Transformation</a:t>
            </a:r>
            <a:endParaRPr lang="en-US" altLang="en-US" sz="1200" b="1" dirty="0">
              <a:solidFill>
                <a:schemeClr val="tx1"/>
              </a:solidFill>
            </a:endParaRPr>
          </a:p>
        </p:txBody>
      </p:sp>
      <p:sp>
        <p:nvSpPr>
          <p:cNvPr id="38920" name="TextBox 12"/>
          <p:cNvSpPr txBox="1">
            <a:spLocks noChangeArrowheads="1"/>
          </p:cNvSpPr>
          <p:nvPr/>
        </p:nvSpPr>
        <p:spPr bwMode="auto">
          <a:xfrm>
            <a:off x="6756400" y="5589588"/>
            <a:ext cx="22621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400" b="1" dirty="0" err="1">
                <a:solidFill>
                  <a:schemeClr val="tx1"/>
                </a:solidFill>
              </a:rPr>
              <a:t>Analysis</a:t>
            </a:r>
            <a:r>
              <a:rPr lang="fr-FR" altLang="en-US" sz="1400" b="1" dirty="0">
                <a:solidFill>
                  <a:schemeClr val="tx1"/>
                </a:solidFill>
              </a:rPr>
              <a:t>, </a:t>
            </a:r>
            <a:r>
              <a:rPr lang="fr-FR" altLang="en-US" sz="1400" b="1" dirty="0" err="1">
                <a:solidFill>
                  <a:schemeClr val="tx1"/>
                </a:solidFill>
              </a:rPr>
              <a:t>Interpretation</a:t>
            </a:r>
            <a:endParaRPr lang="en-US" altLang="en-US" sz="1400" b="1" dirty="0">
              <a:solidFill>
                <a:schemeClr val="tx1"/>
              </a:solidFill>
            </a:endParaRPr>
          </a:p>
        </p:txBody>
      </p:sp>
      <p:sp>
        <p:nvSpPr>
          <p:cNvPr id="38921" name="Title 1"/>
          <p:cNvSpPr>
            <a:spLocks noGrp="1"/>
          </p:cNvSpPr>
          <p:nvPr>
            <p:ph type="title"/>
          </p:nvPr>
        </p:nvSpPr>
        <p:spPr>
          <a:xfrm>
            <a:off x="3595688" y="561975"/>
            <a:ext cx="5424487" cy="1152525"/>
          </a:xfrm>
        </p:spPr>
        <p:txBody>
          <a:bodyPr/>
          <a:lstStyle/>
          <a:p>
            <a:r>
              <a:rPr lang="fr-FR" altLang="en-US" sz="3700" b="1">
                <a:solidFill>
                  <a:srgbClr val="002060"/>
                </a:solidFill>
              </a:rPr>
              <a:t>Data Flow</a:t>
            </a:r>
            <a:endParaRPr lang="en-US" altLang="en-US" sz="3700"/>
          </a:p>
        </p:txBody>
      </p:sp>
      <p:pic>
        <p:nvPicPr>
          <p:cNvPr id="38922" name="Picture 4" descr="C:\Users\massidic\Downloads\images (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775" y="333375"/>
            <a:ext cx="1947863"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ight Arrow 16">
            <a:extLst>
              <a:ext uri="{FF2B5EF4-FFF2-40B4-BE49-F238E27FC236}">
                <a16:creationId xmlns:a16="http://schemas.microsoft.com/office/drawing/2014/main" id="{E4247862-F11D-F54B-8765-ABCF944A72E3}"/>
              </a:ext>
            </a:extLst>
          </p:cNvPr>
          <p:cNvSpPr/>
          <p:nvPr/>
        </p:nvSpPr>
        <p:spPr>
          <a:xfrm rot="5400000">
            <a:off x="688975" y="2163763"/>
            <a:ext cx="512763" cy="865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defRPr/>
            </a:pPr>
            <a:endParaRPr lang="en-US" altLang="en-US" sz="1800">
              <a:solidFill>
                <a:srgbClr val="FFFFFF"/>
              </a:solidFill>
              <a:latin typeface="Calibri" panose="020F0502020204030204" pitchFamily="34" charset="0"/>
            </a:endParaRPr>
          </a:p>
        </p:txBody>
      </p:sp>
      <p:sp>
        <p:nvSpPr>
          <p:cNvPr id="38924" name="TextBox 17"/>
          <p:cNvSpPr txBox="1">
            <a:spLocks noChangeArrowheads="1"/>
          </p:cNvSpPr>
          <p:nvPr/>
        </p:nvSpPr>
        <p:spPr bwMode="auto">
          <a:xfrm>
            <a:off x="46038" y="1773238"/>
            <a:ext cx="1897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400" b="1" dirty="0">
                <a:solidFill>
                  <a:schemeClr val="tx1"/>
                </a:solidFill>
              </a:rPr>
              <a:t>Data</a:t>
            </a:r>
          </a:p>
          <a:p>
            <a:pPr algn="ctr" eaLnBrk="1" hangingPunct="1">
              <a:spcBef>
                <a:spcPct val="0"/>
              </a:spcBef>
              <a:buFontTx/>
              <a:buNone/>
            </a:pPr>
            <a:r>
              <a:rPr lang="fr-FR" altLang="en-US" sz="1400" b="1" dirty="0">
                <a:solidFill>
                  <a:schemeClr val="tx1"/>
                </a:solidFill>
              </a:rPr>
              <a:t>collection</a:t>
            </a:r>
            <a:endParaRPr lang="en-US" altLang="en-US" sz="1400" b="1" dirty="0">
              <a:solidFill>
                <a:schemeClr val="tx1"/>
              </a:solidFill>
            </a:endParaRPr>
          </a:p>
        </p:txBody>
      </p:sp>
      <p:pic>
        <p:nvPicPr>
          <p:cNvPr id="1639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898931">
            <a:off x="50800" y="3351213"/>
            <a:ext cx="15367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677235">
            <a:off x="146050" y="3557588"/>
            <a:ext cx="1497013" cy="803275"/>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0" name="Picture 4">
            <a:extLst>
              <a:ext uri="{FF2B5EF4-FFF2-40B4-BE49-F238E27FC236}">
                <a16:creationId xmlns:a16="http://schemas.microsoft.com/office/drawing/2014/main" id="{BF245D65-BC7E-1E4B-83F0-75AC95A79B81}"/>
              </a:ext>
            </a:extLst>
          </p:cNvPr>
          <p:cNvPicPr>
            <a:picLocks noChangeAspect="1" noChangeArrowheads="1"/>
          </p:cNvPicPr>
          <p:nvPr/>
        </p:nvPicPr>
        <p:blipFill>
          <a:blip r:embed="rId7"/>
          <a:srcRect/>
          <a:stretch>
            <a:fillRect/>
          </a:stretch>
        </p:blipFill>
        <p:spPr bwMode="auto">
          <a:xfrm rot="7608738" flipV="1">
            <a:off x="330994" y="3829844"/>
            <a:ext cx="1335088"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8928"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2250" y="4021138"/>
            <a:ext cx="1476375"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29"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32650" y="3852863"/>
            <a:ext cx="1670050"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0"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56400" y="4010025"/>
            <a:ext cx="12255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
            <a:extLst>
              <a:ext uri="{FF2B5EF4-FFF2-40B4-BE49-F238E27FC236}">
                <a16:creationId xmlns:a16="http://schemas.microsoft.com/office/drawing/2014/main" id="{CE37111D-C6BF-7945-998A-D14C16B718B6}"/>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2245" t="4277" r="2911" b="5930"/>
          <a:stretch/>
        </p:blipFill>
        <p:spPr bwMode="auto">
          <a:xfrm>
            <a:off x="6756400" y="4749690"/>
            <a:ext cx="1224876" cy="73656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8932"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885113" y="472281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3"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940550" y="3278188"/>
            <a:ext cx="1962150"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4"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90550" y="4416425"/>
            <a:ext cx="779463"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8" name="Picture 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2250" y="4340225"/>
            <a:ext cx="1563688" cy="62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38936" name="TextBox 6"/>
          <p:cNvSpPr txBox="1">
            <a:spLocks noChangeArrowheads="1"/>
          </p:cNvSpPr>
          <p:nvPr/>
        </p:nvSpPr>
        <p:spPr bwMode="auto">
          <a:xfrm>
            <a:off x="3030339" y="4993431"/>
            <a:ext cx="21161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400" b="1" dirty="0">
                <a:solidFill>
                  <a:schemeClr val="tx1"/>
                </a:solidFill>
              </a:rPr>
              <a:t>Management</a:t>
            </a:r>
            <a:endParaRPr lang="en-US" altLang="en-US" sz="1400" b="1" dirty="0">
              <a:solidFill>
                <a:schemeClr val="tx1"/>
              </a:solidFill>
            </a:endParaRPr>
          </a:p>
        </p:txBody>
      </p:sp>
      <p:sp>
        <p:nvSpPr>
          <p:cNvPr id="2" name="Oval 1">
            <a:extLst>
              <a:ext uri="{FF2B5EF4-FFF2-40B4-BE49-F238E27FC236}">
                <a16:creationId xmlns:a16="http://schemas.microsoft.com/office/drawing/2014/main" id="{9F8190AF-DD5E-F142-B5AD-F720ADF4549A}"/>
              </a:ext>
            </a:extLst>
          </p:cNvPr>
          <p:cNvSpPr/>
          <p:nvPr/>
        </p:nvSpPr>
        <p:spPr>
          <a:xfrm>
            <a:off x="1911350" y="620713"/>
            <a:ext cx="985838"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Field</a:t>
            </a:r>
          </a:p>
        </p:txBody>
      </p:sp>
      <p:sp>
        <p:nvSpPr>
          <p:cNvPr id="27" name="Oval 26">
            <a:extLst>
              <a:ext uri="{FF2B5EF4-FFF2-40B4-BE49-F238E27FC236}">
                <a16:creationId xmlns:a16="http://schemas.microsoft.com/office/drawing/2014/main" id="{83503B17-AB83-0C44-B21E-3ED1F92A0D9E}"/>
              </a:ext>
            </a:extLst>
          </p:cNvPr>
          <p:cNvSpPr/>
          <p:nvPr/>
        </p:nvSpPr>
        <p:spPr>
          <a:xfrm>
            <a:off x="1911350" y="1671638"/>
            <a:ext cx="985838"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Clinics</a:t>
            </a:r>
          </a:p>
        </p:txBody>
      </p:sp>
      <p:sp>
        <p:nvSpPr>
          <p:cNvPr id="28" name="Oval 27">
            <a:extLst>
              <a:ext uri="{FF2B5EF4-FFF2-40B4-BE49-F238E27FC236}">
                <a16:creationId xmlns:a16="http://schemas.microsoft.com/office/drawing/2014/main" id="{F01EDCE4-8850-1A46-AB43-97702429539A}"/>
              </a:ext>
            </a:extLst>
          </p:cNvPr>
          <p:cNvSpPr/>
          <p:nvPr/>
        </p:nvSpPr>
        <p:spPr>
          <a:xfrm>
            <a:off x="1911350" y="1146175"/>
            <a:ext cx="985838"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Lab</a:t>
            </a:r>
          </a:p>
        </p:txBody>
      </p:sp>
      <p:sp>
        <p:nvSpPr>
          <p:cNvPr id="30" name="Oval 29">
            <a:extLst>
              <a:ext uri="{FF2B5EF4-FFF2-40B4-BE49-F238E27FC236}">
                <a16:creationId xmlns:a16="http://schemas.microsoft.com/office/drawing/2014/main" id="{F3F7B0B6-FC62-3640-9F9C-02E37401E57F}"/>
              </a:ext>
            </a:extLst>
          </p:cNvPr>
          <p:cNvSpPr/>
          <p:nvPr/>
        </p:nvSpPr>
        <p:spPr>
          <a:xfrm>
            <a:off x="1908175" y="95250"/>
            <a:ext cx="989013"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dirty="0"/>
              <a:t>Surveillance</a:t>
            </a:r>
          </a:p>
        </p:txBody>
      </p:sp>
    </p:spTree>
    <p:extLst>
      <p:ext uri="{BB962C8B-B14F-4D97-AF65-F5344CB8AC3E}">
        <p14:creationId xmlns:p14="http://schemas.microsoft.com/office/powerpoint/2010/main" val="23719081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en-US" sz="3600" b="1" dirty="0">
                <a:solidFill>
                  <a:srgbClr val="002060"/>
                </a:solidFill>
              </a:rPr>
              <a:t>Data Analysis &amp; Interpretation</a:t>
            </a:r>
          </a:p>
        </p:txBody>
      </p:sp>
      <p:sp>
        <p:nvSpPr>
          <p:cNvPr id="43010" name="Content Placeholder 3"/>
          <p:cNvSpPr>
            <a:spLocks noGrp="1"/>
          </p:cNvSpPr>
          <p:nvPr>
            <p:ph idx="1"/>
          </p:nvPr>
        </p:nvSpPr>
        <p:spPr/>
        <p:txBody>
          <a:bodyPr/>
          <a:lstStyle/>
          <a:p>
            <a:pPr marL="0" indent="0">
              <a:buNone/>
            </a:pPr>
            <a:r>
              <a:rPr lang="en-US" altLang="en-US" sz="2800" dirty="0">
                <a:solidFill>
                  <a:srgbClr val="002060"/>
                </a:solidFill>
              </a:rPr>
              <a:t>Data analysis and interpretation transforms collected, processed data into meaningful outputs to inform public health decision-making.</a:t>
            </a:r>
          </a:p>
          <a:p>
            <a:endParaRPr lang="en-US" altLang="en-US" sz="4000" dirty="0"/>
          </a:p>
          <a:p>
            <a:pPr marL="0" lvl="1" indent="0" eaLnBrk="1" hangingPunct="1">
              <a:spcBef>
                <a:spcPct val="0"/>
              </a:spcBef>
              <a:buNone/>
              <a:defRPr/>
            </a:pPr>
            <a:r>
              <a:rPr lang="en-US" altLang="en-US" dirty="0">
                <a:solidFill>
                  <a:srgbClr val="002060"/>
                </a:solidFill>
              </a:rPr>
              <a:t>Data analysis can also monitor programmatic processes, such as data collection, data quality, and contact tracing.</a:t>
            </a:r>
          </a:p>
          <a:p>
            <a:endParaRPr lang="en-US" altLang="en-US" sz="4000" dirty="0"/>
          </a:p>
        </p:txBody>
      </p:sp>
    </p:spTree>
    <p:extLst>
      <p:ext uri="{BB962C8B-B14F-4D97-AF65-F5344CB8AC3E}">
        <p14:creationId xmlns:p14="http://schemas.microsoft.com/office/powerpoint/2010/main" val="37596986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274638"/>
            <a:ext cx="8229600" cy="99377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GB" altLang="en-US" sz="3600" b="1" dirty="0">
                <a:solidFill>
                  <a:srgbClr val="002060"/>
                </a:solidFill>
              </a:rPr>
              <a:t>Data Analysis Outputs</a:t>
            </a:r>
          </a:p>
        </p:txBody>
      </p:sp>
      <p:sp>
        <p:nvSpPr>
          <p:cNvPr id="4" name="Rectangle 3"/>
          <p:cNvSpPr txBox="1">
            <a:spLocks noChangeArrowheads="1"/>
          </p:cNvSpPr>
          <p:nvPr/>
        </p:nvSpPr>
        <p:spPr bwMode="auto">
          <a:xfrm>
            <a:off x="457200" y="1268413"/>
            <a:ext cx="8240713"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algn="just" eaLnBrk="1" hangingPunct="1">
              <a:spcBef>
                <a:spcPct val="0"/>
              </a:spcBef>
              <a:buFont typeface="Arial" panose="020B0604020202020204" pitchFamily="34" charset="0"/>
              <a:buNone/>
              <a:defRPr/>
            </a:pPr>
            <a:r>
              <a:rPr lang="en-US" altLang="en-US" sz="2300" b="1" dirty="0">
                <a:solidFill>
                  <a:srgbClr val="002060"/>
                </a:solidFill>
              </a:rPr>
              <a:t>Regular data analysis is essential to timely public health actions by:</a:t>
            </a:r>
          </a:p>
          <a:p>
            <a:pPr marL="0" lvl="1" indent="0" algn="just" eaLnBrk="1" hangingPunct="1">
              <a:spcBef>
                <a:spcPct val="0"/>
              </a:spcBef>
              <a:buFont typeface="Arial" panose="020B0604020202020204" pitchFamily="34" charset="0"/>
              <a:buNone/>
              <a:defRPr/>
            </a:pPr>
            <a:endParaRPr lang="en-US" altLang="en-US" sz="2300" b="1" dirty="0">
              <a:solidFill>
                <a:srgbClr val="002060"/>
              </a:solidFill>
            </a:endParaRPr>
          </a:p>
          <a:p>
            <a:pPr marL="914400" lvl="1" indent="-457200" eaLnBrk="1" hangingPunct="1">
              <a:spcBef>
                <a:spcPct val="0"/>
              </a:spcBef>
              <a:buFont typeface="Arial" panose="020B0604020202020204" pitchFamily="34" charset="0"/>
              <a:buChar char="•"/>
              <a:defRPr/>
            </a:pPr>
            <a:r>
              <a:rPr lang="en-US" altLang="en-US" sz="2300" dirty="0">
                <a:solidFill>
                  <a:srgbClr val="002060"/>
                </a:solidFill>
              </a:rPr>
              <a:t>Describing demographic and epidemiologic characteristics of the public health emergency</a:t>
            </a:r>
          </a:p>
          <a:p>
            <a:pPr marL="914400" lvl="1" indent="-457200" eaLnBrk="1" hangingPunct="1">
              <a:spcBef>
                <a:spcPct val="0"/>
              </a:spcBef>
              <a:buFont typeface="Arial" panose="020B0604020202020204" pitchFamily="34" charset="0"/>
              <a:buChar char="•"/>
              <a:defRPr/>
            </a:pPr>
            <a:endParaRPr lang="en-US" altLang="en-US" sz="1500" dirty="0">
              <a:solidFill>
                <a:srgbClr val="002060"/>
              </a:solidFill>
            </a:endParaRPr>
          </a:p>
          <a:p>
            <a:pPr marL="914400" lvl="1" indent="-457200" eaLnBrk="1" hangingPunct="1">
              <a:spcBef>
                <a:spcPct val="0"/>
              </a:spcBef>
              <a:buFont typeface="Arial" panose="020B0604020202020204" pitchFamily="34" charset="0"/>
              <a:buChar char="•"/>
              <a:defRPr/>
            </a:pPr>
            <a:r>
              <a:rPr lang="en-US" altLang="en-US" sz="2300" dirty="0">
                <a:solidFill>
                  <a:srgbClr val="002060"/>
                </a:solidFill>
              </a:rPr>
              <a:t>Describing relevant clinical signs and symptoms to inform healthcare providers</a:t>
            </a:r>
          </a:p>
          <a:p>
            <a:pPr marL="914400" lvl="1" indent="-457200" eaLnBrk="1" hangingPunct="1">
              <a:spcBef>
                <a:spcPct val="0"/>
              </a:spcBef>
              <a:buFont typeface="Arial" panose="020B0604020202020204" pitchFamily="34" charset="0"/>
              <a:buChar char="•"/>
              <a:defRPr/>
            </a:pPr>
            <a:endParaRPr lang="en-US" altLang="en-US" sz="1500" dirty="0">
              <a:solidFill>
                <a:srgbClr val="002060"/>
              </a:solidFill>
            </a:endParaRPr>
          </a:p>
          <a:p>
            <a:pPr marL="914400" lvl="1" indent="-457200" eaLnBrk="1" hangingPunct="1">
              <a:spcBef>
                <a:spcPct val="0"/>
              </a:spcBef>
              <a:buFont typeface="Arial" panose="020B0604020202020204" pitchFamily="34" charset="0"/>
              <a:buChar char="•"/>
              <a:defRPr/>
            </a:pPr>
            <a:r>
              <a:rPr lang="en-US" altLang="en-US" sz="2300" dirty="0">
                <a:solidFill>
                  <a:srgbClr val="002060"/>
                </a:solidFill>
              </a:rPr>
              <a:t>Identifying or inferring at risk populations</a:t>
            </a:r>
          </a:p>
          <a:p>
            <a:pPr marL="914400" lvl="1" indent="-457200" eaLnBrk="1" hangingPunct="1">
              <a:spcBef>
                <a:spcPct val="0"/>
              </a:spcBef>
              <a:buFont typeface="Arial" panose="020B0604020202020204" pitchFamily="34" charset="0"/>
              <a:buChar char="•"/>
              <a:defRPr/>
            </a:pPr>
            <a:endParaRPr lang="en-US" altLang="en-US" sz="1500" dirty="0">
              <a:solidFill>
                <a:srgbClr val="002060"/>
              </a:solidFill>
            </a:endParaRPr>
          </a:p>
          <a:p>
            <a:pPr marL="914400" lvl="1" indent="-457200" eaLnBrk="1" hangingPunct="1">
              <a:spcBef>
                <a:spcPct val="0"/>
              </a:spcBef>
              <a:buFont typeface="Arial" panose="020B0604020202020204" pitchFamily="34" charset="0"/>
              <a:buChar char="•"/>
              <a:defRPr/>
            </a:pPr>
            <a:r>
              <a:rPr lang="en-US" altLang="en-US" sz="2300" dirty="0">
                <a:solidFill>
                  <a:srgbClr val="002060"/>
                </a:solidFill>
              </a:rPr>
              <a:t>Guiding appropriate public health interventions</a:t>
            </a:r>
          </a:p>
          <a:p>
            <a:pPr marL="914400" lvl="1" indent="-457200" eaLnBrk="1" hangingPunct="1">
              <a:spcBef>
                <a:spcPct val="0"/>
              </a:spcBef>
              <a:buFont typeface="Arial" panose="020B0604020202020204" pitchFamily="34" charset="0"/>
              <a:buChar char="•"/>
              <a:defRPr/>
            </a:pPr>
            <a:endParaRPr lang="en-US" altLang="en-US" sz="2300" b="1" dirty="0">
              <a:solidFill>
                <a:srgbClr val="002060"/>
              </a:solidFill>
            </a:endParaRPr>
          </a:p>
          <a:p>
            <a:pPr marL="914400" lvl="1" indent="-457200" eaLnBrk="1" hangingPunct="1">
              <a:spcBef>
                <a:spcPct val="0"/>
              </a:spcBef>
              <a:buFont typeface="Arial" panose="020B0604020202020204" pitchFamily="34" charset="0"/>
              <a:buChar char="•"/>
              <a:defRPr/>
            </a:pPr>
            <a:endParaRPr lang="en-US" altLang="en-US" sz="2300" b="1" dirty="0">
              <a:solidFill>
                <a:srgbClr val="002060"/>
              </a:solidFill>
            </a:endParaRPr>
          </a:p>
        </p:txBody>
      </p:sp>
    </p:spTree>
    <p:extLst>
      <p:ext uri="{BB962C8B-B14F-4D97-AF65-F5344CB8AC3E}">
        <p14:creationId xmlns:p14="http://schemas.microsoft.com/office/powerpoint/2010/main" val="15922324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274638"/>
            <a:ext cx="8229600" cy="99377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GB" altLang="en-US" sz="3600" b="1" dirty="0">
                <a:solidFill>
                  <a:srgbClr val="002060"/>
                </a:solidFill>
              </a:rPr>
              <a:t>Data Analysis: Methods</a:t>
            </a:r>
          </a:p>
        </p:txBody>
      </p:sp>
      <p:sp>
        <p:nvSpPr>
          <p:cNvPr id="4" name="Rectangle 3"/>
          <p:cNvSpPr txBox="1">
            <a:spLocks noChangeArrowheads="1"/>
          </p:cNvSpPr>
          <p:nvPr/>
        </p:nvSpPr>
        <p:spPr bwMode="auto">
          <a:xfrm>
            <a:off x="468313" y="1268413"/>
            <a:ext cx="8229600"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algn="just" eaLnBrk="1" hangingPunct="1">
              <a:spcBef>
                <a:spcPct val="0"/>
              </a:spcBef>
              <a:buFont typeface="Arial" panose="020B0604020202020204" pitchFamily="34" charset="0"/>
              <a:buNone/>
              <a:defRPr/>
            </a:pPr>
            <a:r>
              <a:rPr lang="en-US" altLang="en-US" sz="2300" b="1" dirty="0">
                <a:solidFill>
                  <a:srgbClr val="002060"/>
                </a:solidFill>
              </a:rPr>
              <a:t>The basic approach to field investigations is:</a:t>
            </a:r>
          </a:p>
          <a:p>
            <a:pPr marL="0" lvl="1" indent="0" algn="just" eaLnBrk="1" hangingPunct="1">
              <a:spcBef>
                <a:spcPct val="0"/>
              </a:spcBef>
              <a:buFont typeface="Arial" panose="020B0604020202020204" pitchFamily="34" charset="0"/>
              <a:buNone/>
              <a:defRPr/>
            </a:pPr>
            <a:endParaRPr lang="en-US" altLang="en-US" sz="2300" b="1" dirty="0">
              <a:solidFill>
                <a:srgbClr val="002060"/>
              </a:solidFill>
            </a:endParaRPr>
          </a:p>
          <a:p>
            <a:pPr marL="914400" lvl="1" indent="-457200" eaLnBrk="1" hangingPunct="1">
              <a:spcBef>
                <a:spcPct val="0"/>
              </a:spcBef>
              <a:buFont typeface="Arial" panose="020B0604020202020204" pitchFamily="34" charset="0"/>
              <a:buChar char="•"/>
              <a:defRPr/>
            </a:pPr>
            <a:r>
              <a:rPr lang="en-US" altLang="en-US" sz="2300" b="1" u="sng" dirty="0">
                <a:solidFill>
                  <a:srgbClr val="002060"/>
                </a:solidFill>
              </a:rPr>
              <a:t>Count</a:t>
            </a:r>
            <a:r>
              <a:rPr lang="en-US" altLang="en-US" sz="2300" b="1" dirty="0">
                <a:solidFill>
                  <a:srgbClr val="002060"/>
                </a:solidFill>
              </a:rPr>
              <a:t>: </a:t>
            </a:r>
            <a:r>
              <a:rPr lang="en-US" altLang="en-US" sz="2300" dirty="0">
                <a:solidFill>
                  <a:srgbClr val="002060"/>
                </a:solidFill>
              </a:rPr>
              <a:t>To determine magnitude of the emergency, using a systematic approach and standardized case definitions</a:t>
            </a:r>
          </a:p>
          <a:p>
            <a:pPr marL="914400" lvl="1" indent="-457200" eaLnBrk="1" hangingPunct="1">
              <a:spcBef>
                <a:spcPct val="0"/>
              </a:spcBef>
              <a:buFont typeface="Arial" panose="020B0604020202020204" pitchFamily="34" charset="0"/>
              <a:buChar char="•"/>
              <a:defRPr/>
            </a:pPr>
            <a:endParaRPr lang="en-US" altLang="en-US" sz="1500" dirty="0">
              <a:solidFill>
                <a:srgbClr val="002060"/>
              </a:solidFill>
            </a:endParaRPr>
          </a:p>
          <a:p>
            <a:pPr marL="914400" lvl="1" indent="-457200" eaLnBrk="1" hangingPunct="1">
              <a:spcBef>
                <a:spcPct val="0"/>
              </a:spcBef>
              <a:buFont typeface="Arial" panose="020B0604020202020204" pitchFamily="34" charset="0"/>
              <a:buChar char="•"/>
              <a:defRPr/>
            </a:pPr>
            <a:r>
              <a:rPr lang="en-US" altLang="en-US" sz="2300" b="1" u="sng" dirty="0">
                <a:solidFill>
                  <a:srgbClr val="002060"/>
                </a:solidFill>
              </a:rPr>
              <a:t>Divide</a:t>
            </a:r>
            <a:r>
              <a:rPr lang="en-US" altLang="en-US" sz="2300" b="1" dirty="0">
                <a:solidFill>
                  <a:srgbClr val="002060"/>
                </a:solidFill>
              </a:rPr>
              <a:t>: </a:t>
            </a:r>
            <a:r>
              <a:rPr lang="en-US" altLang="en-US" sz="2300" dirty="0">
                <a:solidFill>
                  <a:srgbClr val="002060"/>
                </a:solidFill>
              </a:rPr>
              <a:t>To calculate proportions or rates</a:t>
            </a:r>
          </a:p>
          <a:p>
            <a:pPr marL="457200" lvl="1" indent="0" eaLnBrk="1" hangingPunct="1">
              <a:spcBef>
                <a:spcPct val="0"/>
              </a:spcBef>
              <a:buFont typeface="Arial" panose="020B0604020202020204" pitchFamily="34" charset="0"/>
              <a:buNone/>
              <a:defRPr/>
            </a:pPr>
            <a:endParaRPr lang="en-US" altLang="en-US" sz="2300" dirty="0">
              <a:solidFill>
                <a:srgbClr val="002060"/>
              </a:solidFill>
            </a:endParaRPr>
          </a:p>
          <a:p>
            <a:pPr marL="914400" lvl="1" indent="-457200" eaLnBrk="1" hangingPunct="1">
              <a:spcBef>
                <a:spcPct val="0"/>
              </a:spcBef>
              <a:buFont typeface="Arial" panose="020B0604020202020204" pitchFamily="34" charset="0"/>
              <a:buChar char="•"/>
              <a:defRPr/>
            </a:pPr>
            <a:r>
              <a:rPr lang="en-US" altLang="en-US" sz="2300" b="1" u="sng" dirty="0">
                <a:solidFill>
                  <a:srgbClr val="002060"/>
                </a:solidFill>
              </a:rPr>
              <a:t>Compare</a:t>
            </a:r>
            <a:r>
              <a:rPr lang="en-US" altLang="en-US" sz="2300" b="1" dirty="0">
                <a:solidFill>
                  <a:srgbClr val="002060"/>
                </a:solidFill>
              </a:rPr>
              <a:t>: </a:t>
            </a:r>
            <a:r>
              <a:rPr lang="en-US" altLang="en-US" sz="2300" dirty="0">
                <a:solidFill>
                  <a:srgbClr val="002060"/>
                </a:solidFill>
              </a:rPr>
              <a:t>To identify people who are at risk</a:t>
            </a:r>
            <a:endParaRPr lang="en-CA" altLang="en-US" sz="2400" dirty="0">
              <a:solidFill>
                <a:srgbClr val="002060"/>
              </a:solidFill>
            </a:endParaRPr>
          </a:p>
          <a:p>
            <a:pPr marL="0" indent="0">
              <a:buFontTx/>
              <a:buNone/>
              <a:defRPr/>
            </a:pPr>
            <a:endParaRPr lang="en-CA" altLang="en-US" sz="2400" dirty="0">
              <a:solidFill>
                <a:srgbClr val="002060"/>
              </a:solidFill>
            </a:endParaRPr>
          </a:p>
          <a:p>
            <a:pPr marL="0" lvl="1" indent="0" algn="just" eaLnBrk="1" hangingPunct="1">
              <a:spcBef>
                <a:spcPct val="0"/>
              </a:spcBef>
              <a:buFont typeface="Arial" panose="020B0604020202020204" pitchFamily="34" charset="0"/>
              <a:buNone/>
              <a:defRPr/>
            </a:pPr>
            <a:r>
              <a:rPr lang="en-CA" altLang="en-US" sz="2300" dirty="0">
                <a:solidFill>
                  <a:srgbClr val="002060"/>
                </a:solidFill>
              </a:rPr>
              <a:t>This basic approach helps identify at-risk populations, risk factors, and the causes of poor outcomes that guide public health action.</a:t>
            </a:r>
          </a:p>
          <a:p>
            <a:pPr marL="0" indent="0" eaLnBrk="1" hangingPunct="1">
              <a:buFontTx/>
              <a:buNone/>
              <a:defRPr/>
            </a:pPr>
            <a:endParaRPr lang="en-US" altLang="en-US" sz="2000" dirty="0">
              <a:solidFill>
                <a:srgbClr val="002060"/>
              </a:solidFill>
            </a:endParaRPr>
          </a:p>
          <a:p>
            <a:pPr marL="914400" lvl="1" indent="-457200" eaLnBrk="1" hangingPunct="1">
              <a:spcBef>
                <a:spcPct val="0"/>
              </a:spcBef>
              <a:buFont typeface="Arial" panose="020B0604020202020204" pitchFamily="34" charset="0"/>
              <a:buChar char="•"/>
              <a:defRPr/>
            </a:pPr>
            <a:endParaRPr lang="en-US" altLang="en-US" sz="2300" b="1" dirty="0">
              <a:solidFill>
                <a:srgbClr val="002060"/>
              </a:solidFill>
            </a:endParaRPr>
          </a:p>
        </p:txBody>
      </p:sp>
    </p:spTree>
    <p:extLst>
      <p:ext uri="{BB962C8B-B14F-4D97-AF65-F5344CB8AC3E}">
        <p14:creationId xmlns:p14="http://schemas.microsoft.com/office/powerpoint/2010/main" val="12488313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274638"/>
            <a:ext cx="8229600" cy="99377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GB" altLang="en-US" sz="3600" b="1" dirty="0">
                <a:solidFill>
                  <a:srgbClr val="002060"/>
                </a:solidFill>
              </a:rPr>
              <a:t>Data Analysis: Key Variables</a:t>
            </a:r>
          </a:p>
        </p:txBody>
      </p:sp>
      <p:sp>
        <p:nvSpPr>
          <p:cNvPr id="4" name="Rectangle 3"/>
          <p:cNvSpPr txBox="1">
            <a:spLocks noChangeArrowheads="1"/>
          </p:cNvSpPr>
          <p:nvPr/>
        </p:nvSpPr>
        <p:spPr bwMode="auto">
          <a:xfrm>
            <a:off x="468313" y="1268413"/>
            <a:ext cx="8229600"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1" indent="0" algn="just" eaLnBrk="1" hangingPunct="1">
              <a:spcBef>
                <a:spcPct val="0"/>
              </a:spcBef>
              <a:buFont typeface="Arial" panose="020B0604020202020204" pitchFamily="34" charset="0"/>
              <a:buNone/>
              <a:defRPr/>
            </a:pPr>
            <a:r>
              <a:rPr lang="en-US" altLang="en-US" sz="2300" dirty="0">
                <a:solidFill>
                  <a:srgbClr val="002060"/>
                </a:solidFill>
              </a:rPr>
              <a:t>Key variables are used to monitor the emergency:</a:t>
            </a:r>
          </a:p>
          <a:p>
            <a:pPr marL="457200" lvl="1" indent="0" eaLnBrk="1" hangingPunct="1">
              <a:spcBef>
                <a:spcPct val="0"/>
              </a:spcBef>
              <a:buNone/>
              <a:defRPr/>
            </a:pPr>
            <a:r>
              <a:rPr lang="en-US" altLang="en-US" sz="2300" u="sng" dirty="0">
                <a:solidFill>
                  <a:srgbClr val="002060"/>
                </a:solidFill>
              </a:rPr>
              <a:t>Person</a:t>
            </a:r>
            <a:r>
              <a:rPr lang="en-US" altLang="en-US" sz="2300" dirty="0">
                <a:solidFill>
                  <a:srgbClr val="002060"/>
                </a:solidFill>
              </a:rPr>
              <a:t>: Age and sex distributions, clinical signs and symptoms, risk  factors and exposures, outcomes, including deaths</a:t>
            </a:r>
          </a:p>
          <a:p>
            <a:pPr marL="914400" lvl="1" indent="-457200" eaLnBrk="1" hangingPunct="1">
              <a:spcBef>
                <a:spcPct val="0"/>
              </a:spcBef>
              <a:buFont typeface="Arial" panose="020B0604020202020204" pitchFamily="34" charset="0"/>
              <a:buChar char="•"/>
              <a:defRPr/>
            </a:pPr>
            <a:endParaRPr lang="en-US" altLang="en-US" sz="1500" u="sng" dirty="0">
              <a:solidFill>
                <a:srgbClr val="00206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780928"/>
            <a:ext cx="3744416" cy="2783011"/>
          </a:xfrm>
          <a:prstGeom prst="rect">
            <a:avLst/>
          </a:prstGeom>
        </p:spPr>
      </p:pic>
      <p:sp>
        <p:nvSpPr>
          <p:cNvPr id="5" name="TextBox 4"/>
          <p:cNvSpPr txBox="1"/>
          <p:nvPr/>
        </p:nvSpPr>
        <p:spPr>
          <a:xfrm>
            <a:off x="359532" y="5551599"/>
            <a:ext cx="3528392" cy="553998"/>
          </a:xfrm>
          <a:prstGeom prst="rect">
            <a:avLst/>
          </a:prstGeom>
          <a:noFill/>
        </p:spPr>
        <p:txBody>
          <a:bodyPr wrap="square" rtlCol="0">
            <a:spAutoFit/>
          </a:bodyPr>
          <a:lstStyle/>
          <a:p>
            <a:r>
              <a:rPr lang="en-US" sz="1000" i="1" dirty="0" err="1"/>
              <a:t>Nguku</a:t>
            </a:r>
            <a:r>
              <a:rPr lang="en-US" sz="1000" i="1" dirty="0"/>
              <a:t> P, Sharif S, Omar A, </a:t>
            </a:r>
            <a:r>
              <a:rPr lang="en-US" sz="1000" i="1" dirty="0" err="1"/>
              <a:t>Nzioka</a:t>
            </a:r>
            <a:r>
              <a:rPr lang="en-US" sz="1000" i="1" dirty="0"/>
              <a:t> C, </a:t>
            </a:r>
            <a:r>
              <a:rPr lang="en-US" sz="1000" i="1" dirty="0" err="1"/>
              <a:t>Muthoka</a:t>
            </a:r>
            <a:r>
              <a:rPr lang="en-US" sz="1000" i="1" dirty="0"/>
              <a:t> P, </a:t>
            </a:r>
            <a:r>
              <a:rPr lang="en-US" sz="1000" i="1" dirty="0" err="1"/>
              <a:t>Njau</a:t>
            </a:r>
            <a:r>
              <a:rPr lang="en-US" sz="1000" i="1" dirty="0"/>
              <a:t> J, et al</a:t>
            </a:r>
            <a:r>
              <a:rPr lang="en-US" sz="1000" dirty="0">
                <a:effectLst/>
              </a:rPr>
              <a:t>. (2007). Rift Valley Fever Outbreak —Kenya, November 2006–January 2007. </a:t>
            </a:r>
            <a:r>
              <a:rPr lang="en-US" sz="1000" i="1" dirty="0">
                <a:effectLst/>
              </a:rPr>
              <a:t>MMWR</a:t>
            </a:r>
            <a:r>
              <a:rPr lang="en-US" sz="1000" dirty="0">
                <a:effectLst/>
              </a:rPr>
              <a:t>, 56(04), 73-76.</a:t>
            </a:r>
            <a:endParaRPr lang="en-US" sz="1000"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02454" y="2810258"/>
            <a:ext cx="3806572" cy="2759638"/>
          </a:xfrm>
          <a:prstGeom prst="rect">
            <a:avLst/>
          </a:prstGeom>
        </p:spPr>
      </p:pic>
      <p:sp>
        <p:nvSpPr>
          <p:cNvPr id="7" name="TextBox 6"/>
          <p:cNvSpPr txBox="1"/>
          <p:nvPr/>
        </p:nvSpPr>
        <p:spPr>
          <a:xfrm>
            <a:off x="5010466" y="5551599"/>
            <a:ext cx="3878088" cy="553998"/>
          </a:xfrm>
          <a:prstGeom prst="rect">
            <a:avLst/>
          </a:prstGeom>
          <a:noFill/>
        </p:spPr>
        <p:txBody>
          <a:bodyPr wrap="square" rtlCol="0">
            <a:spAutoFit/>
          </a:bodyPr>
          <a:lstStyle/>
          <a:p>
            <a:r>
              <a:rPr lang="en-US" sz="1000" i="1" dirty="0"/>
              <a:t>Van </a:t>
            </a:r>
            <a:r>
              <a:rPr lang="en-US" sz="1000" i="1" dirty="0" err="1"/>
              <a:t>Steenbergen</a:t>
            </a:r>
            <a:r>
              <a:rPr lang="en-US" sz="1000" i="1" dirty="0"/>
              <a:t> JE, van den Hof S, </a:t>
            </a:r>
            <a:r>
              <a:rPr lang="en-US" sz="1000" i="1" dirty="0" err="1"/>
              <a:t>Langendam</a:t>
            </a:r>
            <a:r>
              <a:rPr lang="en-US" sz="1000" i="1" dirty="0"/>
              <a:t> MW, van de </a:t>
            </a:r>
            <a:r>
              <a:rPr lang="en-US" sz="1000" i="1" dirty="0" err="1"/>
              <a:t>Kerkhof</a:t>
            </a:r>
            <a:r>
              <a:rPr lang="en-US" sz="1000" i="1" dirty="0"/>
              <a:t> JHTC, </a:t>
            </a:r>
            <a:r>
              <a:rPr lang="en-US" sz="1000" i="1" dirty="0" err="1"/>
              <a:t>Ruijs</a:t>
            </a:r>
            <a:r>
              <a:rPr lang="en-US" sz="1000" i="1" dirty="0"/>
              <a:t> WLM</a:t>
            </a:r>
            <a:r>
              <a:rPr lang="en-US" sz="1000" dirty="0">
                <a:effectLst/>
              </a:rPr>
              <a:t>. (2000). Measles Outbreak — Netherlands, April 1999–January 2000. </a:t>
            </a:r>
            <a:r>
              <a:rPr lang="en-US" sz="1000" i="1" dirty="0">
                <a:effectLst/>
              </a:rPr>
              <a:t>MMWR</a:t>
            </a:r>
            <a:r>
              <a:rPr lang="en-US" sz="1000" dirty="0">
                <a:effectLst/>
              </a:rPr>
              <a:t>, 49(14), 299-303.</a:t>
            </a:r>
            <a:endParaRPr lang="en-US" sz="1000" dirty="0"/>
          </a:p>
        </p:txBody>
      </p:sp>
    </p:spTree>
    <p:extLst>
      <p:ext uri="{BB962C8B-B14F-4D97-AF65-F5344CB8AC3E}">
        <p14:creationId xmlns:p14="http://schemas.microsoft.com/office/powerpoint/2010/main" val="17982581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274638"/>
            <a:ext cx="8229600" cy="99377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GB" altLang="en-US" sz="3600" b="1" dirty="0">
                <a:solidFill>
                  <a:srgbClr val="002060"/>
                </a:solidFill>
              </a:rPr>
              <a:t>Data Analysis: </a:t>
            </a:r>
            <a:r>
              <a:rPr lang="en-GB" altLang="en-US" sz="3600" b="1">
                <a:solidFill>
                  <a:srgbClr val="002060"/>
                </a:solidFill>
              </a:rPr>
              <a:t>Key Variables</a:t>
            </a:r>
            <a:endParaRPr lang="en-GB" altLang="en-US" sz="3600" b="1" dirty="0">
              <a:solidFill>
                <a:srgbClr val="002060"/>
              </a:solidFill>
            </a:endParaRPr>
          </a:p>
        </p:txBody>
      </p:sp>
      <p:sp>
        <p:nvSpPr>
          <p:cNvPr id="4" name="Rectangle 3"/>
          <p:cNvSpPr txBox="1">
            <a:spLocks noChangeArrowheads="1"/>
          </p:cNvSpPr>
          <p:nvPr/>
        </p:nvSpPr>
        <p:spPr bwMode="auto">
          <a:xfrm>
            <a:off x="468313" y="1268413"/>
            <a:ext cx="8229600"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eaLnBrk="1" hangingPunct="1">
              <a:spcBef>
                <a:spcPct val="0"/>
              </a:spcBef>
              <a:buNone/>
              <a:defRPr/>
            </a:pPr>
            <a:r>
              <a:rPr lang="en-US" altLang="en-US" sz="2300" u="sng" dirty="0">
                <a:solidFill>
                  <a:srgbClr val="002060"/>
                </a:solidFill>
              </a:rPr>
              <a:t>Time</a:t>
            </a:r>
            <a:r>
              <a:rPr lang="en-US" altLang="en-US" sz="2300" dirty="0">
                <a:solidFill>
                  <a:srgbClr val="002060"/>
                </a:solidFill>
              </a:rPr>
              <a:t>: Epidemic curve for cases and severe outcomes, including deaths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2541624"/>
            <a:ext cx="7092404" cy="3132841"/>
          </a:xfrm>
          <a:prstGeom prst="rect">
            <a:avLst/>
          </a:prstGeom>
        </p:spPr>
      </p:pic>
      <p:sp>
        <p:nvSpPr>
          <p:cNvPr id="3" name="TextBox 2"/>
          <p:cNvSpPr txBox="1"/>
          <p:nvPr/>
        </p:nvSpPr>
        <p:spPr>
          <a:xfrm>
            <a:off x="468313" y="5674465"/>
            <a:ext cx="8064127" cy="430887"/>
          </a:xfrm>
          <a:prstGeom prst="rect">
            <a:avLst/>
          </a:prstGeom>
          <a:noFill/>
        </p:spPr>
        <p:txBody>
          <a:bodyPr wrap="square" rtlCol="0">
            <a:spAutoFit/>
          </a:bodyPr>
          <a:lstStyle/>
          <a:p>
            <a:r>
              <a:rPr lang="en-US" sz="1100" dirty="0"/>
              <a:t>World Health Organization. (2017) Plague — Madagascar. Disease Outbreak News. </a:t>
            </a:r>
          </a:p>
          <a:p>
            <a:r>
              <a:rPr lang="en-US" sz="1100" dirty="0"/>
              <a:t>http://www.who.int/csr/don/02-november-2017-plague-madagascar/en/. Accessed 01/05/2018.</a:t>
            </a:r>
            <a:endParaRPr lang="en-US" dirty="0"/>
          </a:p>
        </p:txBody>
      </p:sp>
      <p:sp>
        <p:nvSpPr>
          <p:cNvPr id="6" name="TextBox 5"/>
          <p:cNvSpPr txBox="1"/>
          <p:nvPr/>
        </p:nvSpPr>
        <p:spPr>
          <a:xfrm>
            <a:off x="1055235" y="2132856"/>
            <a:ext cx="7152785" cy="430887"/>
          </a:xfrm>
          <a:prstGeom prst="rect">
            <a:avLst/>
          </a:prstGeom>
          <a:noFill/>
        </p:spPr>
        <p:txBody>
          <a:bodyPr wrap="square" rtlCol="0">
            <a:spAutoFit/>
          </a:bodyPr>
          <a:lstStyle/>
          <a:p>
            <a:r>
              <a:rPr lang="en-US" sz="1100" dirty="0"/>
              <a:t>Figure 1. Confirmed, probable and suspected plague cases reported in Madagascar by clinical classification and date of illness onset, from 1 August through 30 October 2017 (n=1506)</a:t>
            </a:r>
            <a:endParaRPr lang="en-US" dirty="0"/>
          </a:p>
        </p:txBody>
      </p:sp>
    </p:spTree>
    <p:extLst>
      <p:ext uri="{BB962C8B-B14F-4D97-AF65-F5344CB8AC3E}">
        <p14:creationId xmlns:p14="http://schemas.microsoft.com/office/powerpoint/2010/main" val="453096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p:cNvSpPr>
          <p:nvPr>
            <p:ph type="title"/>
          </p:nvPr>
        </p:nvSpPr>
        <p:spPr>
          <a:xfrm>
            <a:off x="468313" y="115888"/>
            <a:ext cx="8229600" cy="1143000"/>
          </a:xfrm>
        </p:spPr>
        <p:txBody>
          <a:bodyPr/>
          <a:lstStyle/>
          <a:p>
            <a:pPr eaLnBrk="1" hangingPunct="1"/>
            <a:r>
              <a:rPr lang="en-GB" altLang="en-US" sz="3600" b="1" dirty="0">
                <a:solidFill>
                  <a:srgbClr val="002060"/>
                </a:solidFill>
              </a:rPr>
              <a:t>Outline</a:t>
            </a:r>
          </a:p>
        </p:txBody>
      </p:sp>
      <p:sp>
        <p:nvSpPr>
          <p:cNvPr id="18435" name="Rectangle 3">
            <a:extLst>
              <a:ext uri="{FF2B5EF4-FFF2-40B4-BE49-F238E27FC236}">
                <a16:creationId xmlns:a16="http://schemas.microsoft.com/office/drawing/2014/main" id="{8C9F8662-1FB0-B545-9A5C-59A37DB45180}"/>
              </a:ext>
            </a:extLst>
          </p:cNvPr>
          <p:cNvSpPr>
            <a:spLocks noGrp="1"/>
          </p:cNvSpPr>
          <p:nvPr>
            <p:ph type="body" idx="4294967295"/>
          </p:nvPr>
        </p:nvSpPr>
        <p:spPr>
          <a:xfrm>
            <a:off x="179388" y="1196975"/>
            <a:ext cx="8518525" cy="4535488"/>
          </a:xfrm>
        </p:spPr>
        <p:txBody>
          <a:bodyPr/>
          <a:lstStyle/>
          <a:p>
            <a:pPr marL="914400" lvl="1" indent="-457200" eaLnBrk="1" hangingPunct="1">
              <a:lnSpc>
                <a:spcPct val="150000"/>
              </a:lnSpc>
              <a:spcBef>
                <a:spcPct val="0"/>
              </a:spcBef>
              <a:buFont typeface="+mj-lt"/>
              <a:buAutoNum type="arabicPeriod"/>
              <a:defRPr/>
            </a:pPr>
            <a:r>
              <a:rPr lang="en-US" altLang="en-US" dirty="0">
                <a:solidFill>
                  <a:srgbClr val="002060"/>
                </a:solidFill>
              </a:rPr>
              <a:t>What are Data?</a:t>
            </a:r>
          </a:p>
          <a:p>
            <a:pPr marL="914400" lvl="1" indent="-457200" eaLnBrk="1" hangingPunct="1">
              <a:lnSpc>
                <a:spcPct val="150000"/>
              </a:lnSpc>
              <a:spcBef>
                <a:spcPct val="0"/>
              </a:spcBef>
              <a:buFont typeface="+mj-lt"/>
              <a:buAutoNum type="arabicPeriod"/>
              <a:defRPr/>
            </a:pPr>
            <a:r>
              <a:rPr lang="en-GB" altLang="en-US" dirty="0">
                <a:solidFill>
                  <a:srgbClr val="002060"/>
                </a:solidFill>
              </a:rPr>
              <a:t>The Use of Data in an Emergency</a:t>
            </a:r>
          </a:p>
          <a:p>
            <a:pPr marL="914400" lvl="1" indent="-457200" eaLnBrk="1" hangingPunct="1">
              <a:lnSpc>
                <a:spcPct val="150000"/>
              </a:lnSpc>
              <a:spcBef>
                <a:spcPct val="0"/>
              </a:spcBef>
              <a:buFont typeface="+mj-lt"/>
              <a:buAutoNum type="arabicPeriod"/>
              <a:defRPr/>
            </a:pPr>
            <a:r>
              <a:rPr lang="en-US" altLang="en-US" dirty="0">
                <a:solidFill>
                  <a:srgbClr val="002060"/>
                </a:solidFill>
              </a:rPr>
              <a:t>Key Considerations for Data Collection</a:t>
            </a:r>
          </a:p>
          <a:p>
            <a:pPr marL="914400" lvl="1" indent="-457200" eaLnBrk="1" hangingPunct="1">
              <a:lnSpc>
                <a:spcPct val="150000"/>
              </a:lnSpc>
              <a:spcBef>
                <a:spcPct val="0"/>
              </a:spcBef>
              <a:buFont typeface="+mj-lt"/>
              <a:buAutoNum type="arabicPeriod"/>
              <a:defRPr/>
            </a:pPr>
            <a:r>
              <a:rPr lang="en-US" dirty="0">
                <a:solidFill>
                  <a:srgbClr val="002060"/>
                </a:solidFill>
              </a:rPr>
              <a:t>Exercise: Assess Data Quality</a:t>
            </a:r>
          </a:p>
          <a:p>
            <a:pPr marL="914400" lvl="1" indent="-457200" eaLnBrk="1" hangingPunct="1">
              <a:lnSpc>
                <a:spcPct val="150000"/>
              </a:lnSpc>
              <a:spcBef>
                <a:spcPct val="0"/>
              </a:spcBef>
              <a:buFont typeface="+mj-lt"/>
              <a:buAutoNum type="arabicPeriod"/>
              <a:defRPr/>
            </a:pPr>
            <a:r>
              <a:rPr lang="en-GB" altLang="en-US" dirty="0">
                <a:solidFill>
                  <a:srgbClr val="002060"/>
                </a:solidFill>
              </a:rPr>
              <a:t>Data Management Processes</a:t>
            </a:r>
          </a:p>
          <a:p>
            <a:pPr marL="914400" lvl="1" indent="-457200" eaLnBrk="1" hangingPunct="1">
              <a:lnSpc>
                <a:spcPct val="150000"/>
              </a:lnSpc>
              <a:spcBef>
                <a:spcPct val="0"/>
              </a:spcBef>
              <a:buFont typeface="+mj-lt"/>
              <a:buAutoNum type="arabicPeriod"/>
              <a:defRPr/>
            </a:pPr>
            <a:r>
              <a:rPr lang="en-GB" altLang="en-US" dirty="0">
                <a:solidFill>
                  <a:srgbClr val="002060"/>
                </a:solidFill>
              </a:rPr>
              <a:t>Situation Report (SITREP)</a:t>
            </a:r>
          </a:p>
        </p:txBody>
      </p:sp>
    </p:spTree>
    <p:extLst>
      <p:ext uri="{BB962C8B-B14F-4D97-AF65-F5344CB8AC3E}">
        <p14:creationId xmlns:p14="http://schemas.microsoft.com/office/powerpoint/2010/main" val="7944748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7704" y="2012206"/>
            <a:ext cx="5400600" cy="4041449"/>
          </a:xfrm>
          <a:prstGeom prst="rect">
            <a:avLst/>
          </a:prstGeom>
        </p:spPr>
      </p:pic>
      <p:sp>
        <p:nvSpPr>
          <p:cNvPr id="30722" name="Rectangle 2"/>
          <p:cNvSpPr>
            <a:spLocks noGrp="1" noChangeArrowheads="1"/>
          </p:cNvSpPr>
          <p:nvPr>
            <p:ph type="title"/>
          </p:nvPr>
        </p:nvSpPr>
        <p:spPr>
          <a:xfrm>
            <a:off x="457200" y="274638"/>
            <a:ext cx="8229600" cy="99377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GB" altLang="en-US" sz="3600" b="1" dirty="0">
                <a:solidFill>
                  <a:srgbClr val="002060"/>
                </a:solidFill>
              </a:rPr>
              <a:t>Data Analysis: </a:t>
            </a:r>
            <a:r>
              <a:rPr lang="en-GB" altLang="en-US" sz="3600" b="1">
                <a:solidFill>
                  <a:srgbClr val="002060"/>
                </a:solidFill>
              </a:rPr>
              <a:t>Key Variables</a:t>
            </a:r>
            <a:endParaRPr lang="en-GB" altLang="en-US" sz="3600" b="1" dirty="0">
              <a:solidFill>
                <a:srgbClr val="002060"/>
              </a:solidFill>
            </a:endParaRPr>
          </a:p>
        </p:txBody>
      </p:sp>
      <p:sp>
        <p:nvSpPr>
          <p:cNvPr id="4" name="Rectangle 3"/>
          <p:cNvSpPr txBox="1">
            <a:spLocks noChangeArrowheads="1"/>
          </p:cNvSpPr>
          <p:nvPr/>
        </p:nvSpPr>
        <p:spPr bwMode="auto">
          <a:xfrm>
            <a:off x="492249" y="1052736"/>
            <a:ext cx="8229600" cy="468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eaLnBrk="1" hangingPunct="1">
              <a:spcBef>
                <a:spcPct val="0"/>
              </a:spcBef>
              <a:buNone/>
              <a:defRPr/>
            </a:pPr>
            <a:r>
              <a:rPr lang="en-US" altLang="en-US" sz="2300" u="sng" dirty="0">
                <a:solidFill>
                  <a:srgbClr val="002060"/>
                </a:solidFill>
              </a:rPr>
              <a:t>Place</a:t>
            </a:r>
            <a:r>
              <a:rPr lang="en-US" altLang="en-US" sz="2300" dirty="0">
                <a:solidFill>
                  <a:srgbClr val="002060"/>
                </a:solidFill>
              </a:rPr>
              <a:t>: Maps of the location of cases and deaths, points of interest (e.g., treatment centers), population density, other factors of interest</a:t>
            </a:r>
          </a:p>
        </p:txBody>
      </p:sp>
      <p:sp>
        <p:nvSpPr>
          <p:cNvPr id="3" name="TextBox 2"/>
          <p:cNvSpPr txBox="1"/>
          <p:nvPr/>
        </p:nvSpPr>
        <p:spPr>
          <a:xfrm>
            <a:off x="7703840" y="2920808"/>
            <a:ext cx="1440160" cy="2631490"/>
          </a:xfrm>
          <a:prstGeom prst="rect">
            <a:avLst/>
          </a:prstGeom>
          <a:noFill/>
        </p:spPr>
        <p:txBody>
          <a:bodyPr wrap="square" rtlCol="0">
            <a:spAutoFit/>
          </a:bodyPr>
          <a:lstStyle/>
          <a:p>
            <a:r>
              <a:rPr lang="en-US" sz="1100" dirty="0" err="1">
                <a:effectLst/>
              </a:rPr>
              <a:t>Bompangue</a:t>
            </a:r>
            <a:r>
              <a:rPr lang="en-US" sz="1100" dirty="0">
                <a:effectLst/>
              </a:rPr>
              <a:t>, D., Giraudoux, P., </a:t>
            </a:r>
            <a:r>
              <a:rPr lang="en-US" sz="1100" dirty="0" err="1">
                <a:effectLst/>
              </a:rPr>
              <a:t>Handschumacher</a:t>
            </a:r>
            <a:r>
              <a:rPr lang="en-US" sz="1100" dirty="0">
                <a:effectLst/>
              </a:rPr>
              <a:t>, P., </a:t>
            </a:r>
            <a:r>
              <a:rPr lang="en-US" sz="1100" dirty="0" err="1">
                <a:effectLst/>
              </a:rPr>
              <a:t>Piarroux</a:t>
            </a:r>
            <a:r>
              <a:rPr lang="en-US" sz="1100" dirty="0">
                <a:effectLst/>
              </a:rPr>
              <a:t>, R., </a:t>
            </a:r>
            <a:r>
              <a:rPr lang="en-US" sz="1100" dirty="0" err="1">
                <a:effectLst/>
              </a:rPr>
              <a:t>Sudre</a:t>
            </a:r>
            <a:r>
              <a:rPr lang="en-US" sz="1100" dirty="0">
                <a:effectLst/>
              </a:rPr>
              <a:t>, B., </a:t>
            </a:r>
            <a:r>
              <a:rPr lang="en-US" sz="1100" dirty="0" err="1">
                <a:effectLst/>
              </a:rPr>
              <a:t>Ekwanzala</a:t>
            </a:r>
            <a:r>
              <a:rPr lang="en-US" sz="1100" dirty="0">
                <a:effectLst/>
              </a:rPr>
              <a:t>, M....</a:t>
            </a:r>
            <a:r>
              <a:rPr lang="en-US" sz="1100" dirty="0" err="1">
                <a:effectLst/>
              </a:rPr>
              <a:t>Piarroux</a:t>
            </a:r>
            <a:r>
              <a:rPr lang="en-US" sz="1100" dirty="0">
                <a:effectLst/>
              </a:rPr>
              <a:t>, M. (2008). Lakes as Source of Cholera Outbreaks, Democratic Republic of Congo. </a:t>
            </a:r>
            <a:r>
              <a:rPr lang="en-US" sz="1100" i="1" dirty="0">
                <a:effectLst/>
              </a:rPr>
              <a:t>Emerging Infectious Diseases</a:t>
            </a:r>
            <a:r>
              <a:rPr lang="en-US" sz="1100" dirty="0">
                <a:effectLst/>
              </a:rPr>
              <a:t>, </a:t>
            </a:r>
            <a:r>
              <a:rPr lang="en-US" sz="1100" i="1" dirty="0">
                <a:effectLst/>
              </a:rPr>
              <a:t>14</a:t>
            </a:r>
            <a:r>
              <a:rPr lang="en-US" sz="1100" dirty="0">
                <a:effectLst/>
              </a:rPr>
              <a:t>(5), 798-800.</a:t>
            </a:r>
            <a:endParaRPr lang="en-US" sz="1100" dirty="0"/>
          </a:p>
        </p:txBody>
      </p:sp>
    </p:spTree>
    <p:extLst>
      <p:ext uri="{BB962C8B-B14F-4D97-AF65-F5344CB8AC3E}">
        <p14:creationId xmlns:p14="http://schemas.microsoft.com/office/powerpoint/2010/main" val="29166797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p:cNvSpPr>
          <p:nvPr>
            <p:ph type="title"/>
          </p:nvPr>
        </p:nvSpPr>
        <p:spPr>
          <a:xfrm>
            <a:off x="0" y="274638"/>
            <a:ext cx="9144000" cy="85010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GB" altLang="en-US" sz="3600" b="1" dirty="0">
                <a:solidFill>
                  <a:srgbClr val="002060"/>
                </a:solidFill>
              </a:rPr>
              <a:t>Situation Report (SITREP)</a:t>
            </a:r>
          </a:p>
        </p:txBody>
      </p:sp>
      <p:sp>
        <p:nvSpPr>
          <p:cNvPr id="33795" name="Rectangle 3">
            <a:extLst>
              <a:ext uri="{FF2B5EF4-FFF2-40B4-BE49-F238E27FC236}">
                <a16:creationId xmlns:a16="http://schemas.microsoft.com/office/drawing/2014/main" id="{72D90517-F31D-5246-9FE2-8C3E8C13FA14}"/>
              </a:ext>
            </a:extLst>
          </p:cNvPr>
          <p:cNvSpPr txBox="1">
            <a:spLocks noChangeArrowheads="1"/>
          </p:cNvSpPr>
          <p:nvPr/>
        </p:nvSpPr>
        <p:spPr bwMode="auto">
          <a:xfrm>
            <a:off x="250825" y="1412776"/>
            <a:ext cx="8642350" cy="4464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514350" indent="-514350">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857250" indent="-45720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marL="0" indent="0">
              <a:buNone/>
              <a:defRPr/>
            </a:pPr>
            <a:r>
              <a:rPr lang="en-US" sz="2800" dirty="0" err="1"/>
              <a:t>SitRep</a:t>
            </a:r>
            <a:r>
              <a:rPr lang="en-US" sz="2800" dirty="0"/>
              <a:t> is a document that contains: </a:t>
            </a:r>
          </a:p>
          <a:p>
            <a:pPr lvl="1">
              <a:defRPr/>
            </a:pPr>
            <a:r>
              <a:rPr lang="en-US" sz="2400" dirty="0"/>
              <a:t>Review of the epidemiological situation </a:t>
            </a:r>
          </a:p>
          <a:p>
            <a:pPr lvl="1">
              <a:defRPr/>
            </a:pPr>
            <a:r>
              <a:rPr lang="en-US" sz="2400" dirty="0"/>
              <a:t>Assessment of response to date measured against pre-identified indicators </a:t>
            </a:r>
          </a:p>
          <a:p>
            <a:pPr lvl="1">
              <a:defRPr/>
            </a:pPr>
            <a:r>
              <a:rPr lang="en-US" sz="2400" dirty="0"/>
              <a:t>Tables, maps, and other data visualizations specific to the emergency</a:t>
            </a:r>
          </a:p>
          <a:p>
            <a:pPr lvl="1">
              <a:defRPr/>
            </a:pPr>
            <a:r>
              <a:rPr lang="en-US" altLang="en-US" sz="2400" dirty="0">
                <a:solidFill>
                  <a:srgbClr val="002060"/>
                </a:solidFill>
              </a:rPr>
              <a:t>Strategic approach to prevention, detection, and control</a:t>
            </a:r>
            <a:endParaRPr lang="en-GB" altLang="en-US" sz="2000" dirty="0"/>
          </a:p>
          <a:p>
            <a:pPr lvl="1">
              <a:defRPr/>
            </a:pPr>
            <a:r>
              <a:rPr lang="en-US" sz="2400" dirty="0"/>
              <a:t>Other regularly updated information about the country’s ongoing capacity to respond to the emergency </a:t>
            </a:r>
          </a:p>
          <a:p>
            <a:pPr marL="0" indent="0" eaLnBrk="1" hangingPunct="1">
              <a:lnSpc>
                <a:spcPct val="80000"/>
              </a:lnSpc>
              <a:spcBef>
                <a:spcPct val="0"/>
              </a:spcBef>
              <a:buFont typeface="Arial" panose="020B0604020202020204" pitchFamily="34" charset="0"/>
              <a:buNone/>
              <a:defRPr/>
            </a:pPr>
            <a:endParaRPr lang="en-GB" altLang="en-US" dirty="0">
              <a:solidFill>
                <a:schemeClr val="tx1"/>
              </a:solidFill>
            </a:endParaRPr>
          </a:p>
          <a:p>
            <a:pPr eaLnBrk="1" hangingPunct="1">
              <a:lnSpc>
                <a:spcPct val="80000"/>
              </a:lnSpc>
              <a:spcBef>
                <a:spcPct val="0"/>
              </a:spcBef>
              <a:buFontTx/>
              <a:buNone/>
              <a:defRPr/>
            </a:pPr>
            <a:r>
              <a:rPr lang="en-GB" altLang="en-US" sz="2800" dirty="0">
                <a:solidFill>
                  <a:srgbClr val="FF0000"/>
                </a:solidFill>
              </a:rPr>
              <a:t>	</a:t>
            </a:r>
            <a:endParaRPr lang="en-GB" altLang="en-US" dirty="0">
              <a:solidFill>
                <a:srgbClr val="FF0000"/>
              </a:solidFill>
            </a:endParaRPr>
          </a:p>
        </p:txBody>
      </p:sp>
    </p:spTree>
    <p:extLst>
      <p:ext uri="{BB962C8B-B14F-4D97-AF65-F5344CB8AC3E}">
        <p14:creationId xmlns:p14="http://schemas.microsoft.com/office/powerpoint/2010/main" val="20787447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3795">
                                            <p:txEl>
                                              <p:pRg st="7" end="7"/>
                                            </p:txEl>
                                          </p:spTgt>
                                        </p:tgtEl>
                                        <p:attrNameLst>
                                          <p:attrName>style.visibility</p:attrName>
                                        </p:attrNameLst>
                                      </p:cBhvr>
                                      <p:to>
                                        <p:strVal val="visible"/>
                                      </p:to>
                                    </p:set>
                                    <p:animEffect transition="in" filter="fade">
                                      <p:cBhvr>
                                        <p:cTn id="7" dur="500"/>
                                        <p:tgtEl>
                                          <p:spTgt spid="3379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p:cNvSpPr>
          <p:nvPr>
            <p:ph type="title"/>
          </p:nvPr>
        </p:nvSpPr>
        <p:spPr>
          <a:xfrm>
            <a:off x="0" y="274638"/>
            <a:ext cx="9144000" cy="85010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GB" altLang="en-US" sz="3600" b="1" dirty="0">
                <a:solidFill>
                  <a:srgbClr val="002060"/>
                </a:solidFill>
              </a:rPr>
              <a:t>SITREP Objectives</a:t>
            </a:r>
          </a:p>
        </p:txBody>
      </p:sp>
      <p:sp>
        <p:nvSpPr>
          <p:cNvPr id="33795" name="Rectangle 3">
            <a:extLst>
              <a:ext uri="{FF2B5EF4-FFF2-40B4-BE49-F238E27FC236}">
                <a16:creationId xmlns:a16="http://schemas.microsoft.com/office/drawing/2014/main" id="{72D90517-F31D-5246-9FE2-8C3E8C13FA14}"/>
              </a:ext>
            </a:extLst>
          </p:cNvPr>
          <p:cNvSpPr txBox="1">
            <a:spLocks noChangeArrowheads="1"/>
          </p:cNvSpPr>
          <p:nvPr/>
        </p:nvSpPr>
        <p:spPr bwMode="auto">
          <a:xfrm>
            <a:off x="467543" y="1412776"/>
            <a:ext cx="8136905" cy="4464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514350" indent="-514350">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857250" indent="-45720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defRPr/>
            </a:pPr>
            <a:r>
              <a:rPr lang="en-US" sz="2800" dirty="0"/>
              <a:t>Update relevant partners on the evolving public health emergency</a:t>
            </a:r>
          </a:p>
          <a:p>
            <a:pPr>
              <a:defRPr/>
            </a:pPr>
            <a:endParaRPr lang="en-US" sz="2800" dirty="0"/>
          </a:p>
          <a:p>
            <a:pPr>
              <a:defRPr/>
            </a:pPr>
            <a:r>
              <a:rPr lang="en-US" sz="2800" dirty="0"/>
              <a:t>Summarize the public health risks, needs, and gaps</a:t>
            </a:r>
          </a:p>
          <a:p>
            <a:pPr>
              <a:defRPr/>
            </a:pPr>
            <a:endParaRPr lang="en-US" sz="2800" dirty="0"/>
          </a:p>
          <a:p>
            <a:pPr>
              <a:defRPr/>
            </a:pPr>
            <a:r>
              <a:rPr lang="en-US" sz="2800" dirty="0"/>
              <a:t>Document actions taken to date</a:t>
            </a:r>
          </a:p>
          <a:p>
            <a:pPr>
              <a:defRPr/>
            </a:pPr>
            <a:endParaRPr lang="en-US" sz="2800" dirty="0"/>
          </a:p>
          <a:p>
            <a:pPr marL="0" indent="0">
              <a:buNone/>
              <a:defRPr/>
            </a:pPr>
            <a:endParaRPr lang="en-US" sz="2800" dirty="0"/>
          </a:p>
          <a:p>
            <a:pPr marL="0" indent="0" eaLnBrk="1" hangingPunct="1">
              <a:lnSpc>
                <a:spcPct val="80000"/>
              </a:lnSpc>
              <a:spcBef>
                <a:spcPct val="0"/>
              </a:spcBef>
              <a:buFont typeface="Arial" panose="020B0604020202020204" pitchFamily="34" charset="0"/>
              <a:buNone/>
              <a:defRPr/>
            </a:pPr>
            <a:endParaRPr lang="en-GB" altLang="en-US" sz="3600" dirty="0">
              <a:solidFill>
                <a:schemeClr val="tx1"/>
              </a:solidFill>
            </a:endParaRPr>
          </a:p>
          <a:p>
            <a:pPr eaLnBrk="1" hangingPunct="1">
              <a:lnSpc>
                <a:spcPct val="80000"/>
              </a:lnSpc>
              <a:spcBef>
                <a:spcPct val="0"/>
              </a:spcBef>
              <a:buFontTx/>
              <a:buNone/>
              <a:defRPr/>
            </a:pPr>
            <a:r>
              <a:rPr lang="en-GB" altLang="en-US" dirty="0">
                <a:solidFill>
                  <a:srgbClr val="FF0000"/>
                </a:solidFill>
              </a:rPr>
              <a:t>	</a:t>
            </a:r>
            <a:endParaRPr lang="en-GB" altLang="en-US" sz="3600" dirty="0">
              <a:solidFill>
                <a:srgbClr val="FF0000"/>
              </a:solidFill>
            </a:endParaRPr>
          </a:p>
        </p:txBody>
      </p:sp>
    </p:spTree>
    <p:extLst>
      <p:ext uri="{BB962C8B-B14F-4D97-AF65-F5344CB8AC3E}">
        <p14:creationId xmlns:p14="http://schemas.microsoft.com/office/powerpoint/2010/main" val="37742269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3795">
                                            <p:txEl>
                                              <p:pRg st="8" end="8"/>
                                            </p:txEl>
                                          </p:spTgt>
                                        </p:tgtEl>
                                        <p:attrNameLst>
                                          <p:attrName>style.visibility</p:attrName>
                                        </p:attrNameLst>
                                      </p:cBhvr>
                                      <p:to>
                                        <p:strVal val="visible"/>
                                      </p:to>
                                    </p:set>
                                    <p:animEffect transition="in" filter="fade">
                                      <p:cBhvr>
                                        <p:cTn id="7" dur="500"/>
                                        <p:tgtEl>
                                          <p:spTgt spid="3379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fr-FR" altLang="en-US" sz="3600" b="1" dirty="0">
                <a:solidFill>
                  <a:srgbClr val="002060"/>
                </a:solidFill>
              </a:rPr>
              <a:t>Key messages</a:t>
            </a:r>
            <a:endParaRPr lang="en-GB" altLang="en-US" sz="3600" b="1" dirty="0">
              <a:solidFill>
                <a:srgbClr val="002060"/>
              </a:solidFill>
            </a:endParaRPr>
          </a:p>
        </p:txBody>
      </p:sp>
      <p:sp>
        <p:nvSpPr>
          <p:cNvPr id="111619" name="Rectangle 3">
            <a:extLst>
              <a:ext uri="{FF2B5EF4-FFF2-40B4-BE49-F238E27FC236}">
                <a16:creationId xmlns:a16="http://schemas.microsoft.com/office/drawing/2014/main" id="{CCA143C7-EC1C-7B45-A3F3-6592A0A0B2D0}"/>
              </a:ext>
            </a:extLst>
          </p:cNvPr>
          <p:cNvSpPr txBox="1">
            <a:spLocks noChangeArrowheads="1"/>
          </p:cNvSpPr>
          <p:nvPr/>
        </p:nvSpPr>
        <p:spPr bwMode="auto">
          <a:xfrm>
            <a:off x="611560" y="1270000"/>
            <a:ext cx="7704856" cy="482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514350" indent="-514350">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eaLnBrk="1" hangingPunct="1">
              <a:spcBef>
                <a:spcPts val="600"/>
              </a:spcBef>
              <a:buFont typeface="Arial" panose="020B0604020202020204" pitchFamily="34" charset="0"/>
              <a:buAutoNum type="arabicPeriod"/>
              <a:defRPr/>
            </a:pPr>
            <a:r>
              <a:rPr lang="en-US" altLang="en-US" sz="2400" dirty="0">
                <a:solidFill>
                  <a:schemeClr val="tx1"/>
                </a:solidFill>
              </a:rPr>
              <a:t>Data collection should be standardized with data collection tools whenever possible.</a:t>
            </a:r>
          </a:p>
          <a:p>
            <a:pPr eaLnBrk="1" hangingPunct="1">
              <a:spcBef>
                <a:spcPts val="600"/>
              </a:spcBef>
              <a:buFont typeface="Arial" panose="020B0604020202020204" pitchFamily="34" charset="0"/>
              <a:buAutoNum type="arabicPeriod"/>
              <a:defRPr/>
            </a:pPr>
            <a:r>
              <a:rPr lang="en-US" altLang="en-US" sz="2400" dirty="0">
                <a:solidFill>
                  <a:schemeClr val="tx1"/>
                </a:solidFill>
              </a:rPr>
              <a:t>Collect data that can inform the response and guide public health action</a:t>
            </a:r>
          </a:p>
          <a:p>
            <a:pPr eaLnBrk="1" hangingPunct="1">
              <a:spcBef>
                <a:spcPts val="600"/>
              </a:spcBef>
              <a:buFont typeface="Arial" panose="020B0604020202020204" pitchFamily="34" charset="0"/>
              <a:buAutoNum type="arabicPeriod"/>
              <a:defRPr/>
            </a:pPr>
            <a:r>
              <a:rPr lang="en-US" altLang="en-US" sz="2400" dirty="0">
                <a:solidFill>
                  <a:schemeClr val="tx1"/>
                </a:solidFill>
              </a:rPr>
              <a:t>Routine data analysis is essential for timely response as it can:</a:t>
            </a:r>
          </a:p>
          <a:p>
            <a:pPr marL="1141413" lvl="3" algn="just" eaLnBrk="1" hangingPunct="1">
              <a:lnSpc>
                <a:spcPts val="2600"/>
              </a:lnSpc>
              <a:spcBef>
                <a:spcPts val="600"/>
              </a:spcBef>
              <a:buFont typeface="Arial" panose="020B0604020202020204" pitchFamily="34" charset="0"/>
              <a:buChar char="•"/>
              <a:defRPr/>
            </a:pPr>
            <a:r>
              <a:rPr lang="en-US" altLang="en-US" sz="2400" dirty="0">
                <a:solidFill>
                  <a:schemeClr val="tx1"/>
                </a:solidFill>
              </a:rPr>
              <a:t>Provide epidemiologic data for decision making</a:t>
            </a:r>
            <a:endParaRPr lang="fr-FR" altLang="en-US" sz="2400" dirty="0">
              <a:solidFill>
                <a:schemeClr val="tx1"/>
              </a:solidFill>
            </a:endParaRPr>
          </a:p>
          <a:p>
            <a:pPr marL="1141413" lvl="3" algn="just" eaLnBrk="1" hangingPunct="1">
              <a:lnSpc>
                <a:spcPts val="2600"/>
              </a:lnSpc>
              <a:spcBef>
                <a:spcPts val="600"/>
              </a:spcBef>
              <a:buFont typeface="Arial" panose="020B0604020202020204" pitchFamily="34" charset="0"/>
              <a:buChar char="•"/>
              <a:defRPr/>
            </a:pPr>
            <a:r>
              <a:rPr lang="en-US" altLang="en-US" sz="2400" dirty="0">
                <a:solidFill>
                  <a:schemeClr val="tx1"/>
                </a:solidFill>
              </a:rPr>
              <a:t>Provide operational data to monitor response activities and needs.</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en-US" sz="3600" b="1" dirty="0">
                <a:solidFill>
                  <a:srgbClr val="002060"/>
                </a:solidFill>
              </a:rPr>
              <a:t>Sources and Resources</a:t>
            </a:r>
          </a:p>
        </p:txBody>
      </p:sp>
      <p:sp>
        <p:nvSpPr>
          <p:cNvPr id="82946" name="Content Placeholder 2"/>
          <p:cNvSpPr>
            <a:spLocks noGrp="1"/>
          </p:cNvSpPr>
          <p:nvPr>
            <p:ph idx="1"/>
          </p:nvPr>
        </p:nvSpPr>
        <p:spPr/>
        <p:txBody>
          <a:bodyPr/>
          <a:lstStyle/>
          <a:p>
            <a:r>
              <a:rPr lang="en-US" altLang="en-US" sz="2400" dirty="0"/>
              <a:t>International Federation of Red Cross and Red Crescent Societies (IFRC). Using real-time data in emergency response. </a:t>
            </a:r>
            <a:r>
              <a:rPr lang="en-US" altLang="en-US" sz="2400" dirty="0">
                <a:hlinkClick r:id="rId2"/>
              </a:rPr>
              <a:t>http://www.ifrc.org/en/news-and-media/news-stories/africa/liberia/using-real-time-data-to-improve-emergency-response-68958/</a:t>
            </a:r>
            <a:r>
              <a:rPr lang="en-US" altLang="en-US" sz="2400" dirty="0"/>
              <a:t> [Accessed 16 May 2018]</a:t>
            </a:r>
          </a:p>
          <a:p>
            <a:r>
              <a:rPr lang="en-US" altLang="en-US" sz="2400" dirty="0"/>
              <a:t>Field Epidemiology Training Program (FETP). Excel for FETP-Frontline: Basic (Instructor Guide). February 2016.</a:t>
            </a:r>
          </a:p>
          <a:p>
            <a:endParaRPr lang="en-US" alt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p:txBody>
          <a:bodyPr/>
          <a:lstStyle/>
          <a:p>
            <a:r>
              <a:rPr lang="en-US" altLang="en-US" sz="3600" b="1">
                <a:solidFill>
                  <a:srgbClr val="002060"/>
                </a:solidFill>
              </a:rPr>
              <a:t>Disclaimer</a:t>
            </a:r>
          </a:p>
        </p:txBody>
      </p:sp>
      <p:sp>
        <p:nvSpPr>
          <p:cNvPr id="83970" name="Content Placeholder 2"/>
          <p:cNvSpPr>
            <a:spLocks noGrp="1"/>
          </p:cNvSpPr>
          <p:nvPr>
            <p:ph idx="1"/>
          </p:nvPr>
        </p:nvSpPr>
        <p:spPr>
          <a:xfrm>
            <a:off x="457200" y="1484313"/>
            <a:ext cx="8229600" cy="4525962"/>
          </a:xfrm>
        </p:spPr>
        <p:txBody>
          <a:bodyPr/>
          <a:lstStyle/>
          <a:p>
            <a:pPr marL="0" indent="0">
              <a:buFont typeface="Arial" panose="020B0604020202020204" pitchFamily="34" charset="0"/>
              <a:buNone/>
            </a:pPr>
            <a:r>
              <a:rPr lang="en-US" altLang="en-US" sz="1600" b="1"/>
              <a:t>WHO Health Security Learning Platform - Training Materials</a:t>
            </a:r>
            <a:endParaRPr lang="en-US" altLang="en-US" sz="1600"/>
          </a:p>
          <a:p>
            <a:pPr marL="0" indent="0"/>
            <a:endParaRPr lang="en-US" altLang="en-US" sz="1600"/>
          </a:p>
          <a:p>
            <a:pPr marL="0" indent="0">
              <a:buFont typeface="Arial" panose="020B0604020202020204" pitchFamily="34" charset="0"/>
              <a:buNone/>
            </a:pPr>
            <a:r>
              <a:rPr lang="en-US" altLang="en-US" sz="1600"/>
              <a:t>These WHO Training Materials are © World Health Organization (WHO) 2018. All rights reserved.</a:t>
            </a:r>
          </a:p>
          <a:p>
            <a:pPr marL="0" indent="0">
              <a:buFont typeface="Arial" panose="020B0604020202020204" pitchFamily="34" charset="0"/>
              <a:buNone/>
            </a:pPr>
            <a:endParaRPr lang="en-US" altLang="en-US" sz="1600"/>
          </a:p>
          <a:p>
            <a:pPr marL="0" indent="0">
              <a:buFont typeface="Arial" panose="020B0604020202020204" pitchFamily="34" charset="0"/>
              <a:buNone/>
            </a:pPr>
            <a:r>
              <a:rPr lang="en-US" altLang="en-US" sz="1600"/>
              <a:t>Your use of these materials is subject to the “</a:t>
            </a:r>
            <a:r>
              <a:rPr lang="en-US" altLang="en-US" sz="1600" u="sng">
                <a:hlinkClick r:id="rId2"/>
              </a:rPr>
              <a:t>WHO Health Security Learning Platform, Training Materials – Terms of Use</a:t>
            </a:r>
            <a:r>
              <a:rPr lang="en-US" altLang="en-US" sz="1600"/>
              <a:t>”, which you accepted when downloading them and which are available on the Health Security Learning Platform at: </a:t>
            </a:r>
            <a:r>
              <a:rPr lang="en-US" altLang="en-US" sz="1600" u="sng">
                <a:hlinkClick r:id="rId3"/>
              </a:rPr>
              <a:t>https://extranet.who.int/hslp</a:t>
            </a:r>
            <a:r>
              <a:rPr lang="en-US" altLang="en-US" sz="1600"/>
              <a:t> .  </a:t>
            </a:r>
          </a:p>
          <a:p>
            <a:pPr marL="0" indent="0">
              <a:buFont typeface="Arial" panose="020B0604020202020204" pitchFamily="34" charset="0"/>
              <a:buNone/>
            </a:pPr>
            <a:r>
              <a:rPr lang="en-US" altLang="en-US" sz="1600"/>
              <a:t> </a:t>
            </a:r>
          </a:p>
          <a:p>
            <a:pPr marL="0" indent="0">
              <a:buFont typeface="Arial" panose="020B0604020202020204" pitchFamily="34" charset="0"/>
              <a:buNone/>
            </a:pPr>
            <a:r>
              <a:rPr lang="en-US" altLang="en-US" sz="1600"/>
              <a:t>Should you adapt, modify, translate, or in any other way revise the contents of these materials, you shall not imply that WHO is any way affiliated with such modifications and shall not use the WHO name or emblem in such modified materials.  </a:t>
            </a:r>
          </a:p>
          <a:p>
            <a:pPr marL="0" indent="0"/>
            <a:endParaRPr lang="en-US" altLang="en-US" sz="1600"/>
          </a:p>
          <a:p>
            <a:pPr marL="0" indent="0">
              <a:buFont typeface="Arial" panose="020B0604020202020204" pitchFamily="34" charset="0"/>
              <a:buNone/>
            </a:pPr>
            <a:r>
              <a:rPr lang="en-US" altLang="en-US" sz="1600"/>
              <a:t>Further, please inform WHO of any modifications of these materials that you use publicly, for record-keeping purposes and continued development, by emailing </a:t>
            </a:r>
            <a:r>
              <a:rPr lang="en-US" altLang="en-US" sz="1600" u="sng">
                <a:hlinkClick r:id="rId4"/>
              </a:rPr>
              <a:t>ihrhrt@who.int</a:t>
            </a:r>
            <a:r>
              <a:rPr lang="en-US" altLang="en-US" sz="1600"/>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a:xfrm>
            <a:off x="457200" y="2857500"/>
            <a:ext cx="8229600" cy="1143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fr-FR" altLang="en-US" b="1" i="1" dirty="0" err="1">
                <a:solidFill>
                  <a:srgbClr val="002060"/>
                </a:solidFill>
              </a:rPr>
              <a:t>Thank</a:t>
            </a:r>
            <a:r>
              <a:rPr lang="fr-FR" altLang="en-US" b="1" i="1" dirty="0">
                <a:solidFill>
                  <a:srgbClr val="002060"/>
                </a:solidFill>
              </a:rPr>
              <a:t> </a:t>
            </a:r>
            <a:r>
              <a:rPr lang="fr-FR" altLang="en-US" b="1" i="1" dirty="0" err="1">
                <a:solidFill>
                  <a:srgbClr val="002060"/>
                </a:solidFill>
              </a:rPr>
              <a:t>you</a:t>
            </a:r>
            <a:r>
              <a:rPr lang="fr-FR" altLang="en-US" b="1" i="1" dirty="0">
                <a:solidFill>
                  <a:srgbClr val="002060"/>
                </a:solidFill>
              </a:rPr>
              <a:t>!</a:t>
            </a:r>
            <a:endParaRPr lang="en-US" altLang="en-US" b="1" i="1" dirty="0">
              <a:solidFill>
                <a:srgbClr val="002060"/>
              </a:solidFill>
            </a:endParaRPr>
          </a:p>
        </p:txBody>
      </p:sp>
      <p:sp>
        <p:nvSpPr>
          <p:cNvPr id="3" name="Content Placeholder 2">
            <a:extLst>
              <a:ext uri="{FF2B5EF4-FFF2-40B4-BE49-F238E27FC236}">
                <a16:creationId xmlns:a16="http://schemas.microsoft.com/office/drawing/2014/main" id="{8C2CBC40-3B3B-4FD7-B676-8917D2CC49DF}"/>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140970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en-US" sz="3600" b="1" dirty="0">
                <a:solidFill>
                  <a:srgbClr val="002060"/>
                </a:solidFill>
              </a:rPr>
              <a:t>1. What are Data?</a:t>
            </a:r>
          </a:p>
        </p:txBody>
      </p:sp>
      <p:sp>
        <p:nvSpPr>
          <p:cNvPr id="32770" name="Content Placeholder 2"/>
          <p:cNvSpPr>
            <a:spLocks noGrp="1"/>
          </p:cNvSpPr>
          <p:nvPr>
            <p:ph idx="1"/>
          </p:nvPr>
        </p:nvSpPr>
        <p:spPr>
          <a:xfrm>
            <a:off x="465693" y="1432058"/>
            <a:ext cx="4330824" cy="4525963"/>
          </a:xfrm>
        </p:spPr>
        <p:txBody>
          <a:bodyPr/>
          <a:lstStyle/>
          <a:p>
            <a:r>
              <a:rPr lang="en-US" altLang="en-US" sz="2800" dirty="0"/>
              <a:t>Pieces of information collected together for reference or analysis</a:t>
            </a:r>
          </a:p>
          <a:p>
            <a:r>
              <a:rPr lang="en-US" altLang="en-US" sz="2800" dirty="0"/>
              <a:t>These pieces of information are then entered into a database</a:t>
            </a:r>
          </a:p>
          <a:p>
            <a:r>
              <a:rPr lang="en-US" altLang="en-US" sz="2800" dirty="0"/>
              <a:t>Data entry is the process of entering values into the worksheet or database.  </a:t>
            </a:r>
          </a:p>
          <a:p>
            <a:endParaRPr lang="en-US" altLang="en-US" sz="2800" dirty="0"/>
          </a:p>
          <a:p>
            <a:endParaRPr lang="en-US" altLang="en-US" sz="2800" dirty="0"/>
          </a:p>
        </p:txBody>
      </p:sp>
      <p:grpSp>
        <p:nvGrpSpPr>
          <p:cNvPr id="11" name="Group 10"/>
          <p:cNvGrpSpPr/>
          <p:nvPr/>
        </p:nvGrpSpPr>
        <p:grpSpPr>
          <a:xfrm>
            <a:off x="3551379" y="1038828"/>
            <a:ext cx="5340239" cy="4198680"/>
            <a:chOff x="3551379" y="1038828"/>
            <a:chExt cx="5340239" cy="4198680"/>
          </a:xfrm>
        </p:grpSpPr>
        <p:pic>
          <p:nvPicPr>
            <p:cNvPr id="3" name="Picture 2"/>
            <p:cNvPicPr>
              <a:picLocks noChangeAspect="1"/>
            </p:cNvPicPr>
            <p:nvPr/>
          </p:nvPicPr>
          <p:blipFill>
            <a:blip r:embed="rId3"/>
            <a:stretch>
              <a:fillRect/>
            </a:stretch>
          </p:blipFill>
          <p:spPr>
            <a:xfrm>
              <a:off x="4949101" y="2152094"/>
              <a:ext cx="3942517" cy="2401823"/>
            </a:xfrm>
            <a:prstGeom prst="rect">
              <a:avLst/>
            </a:prstGeom>
          </p:spPr>
        </p:pic>
        <p:sp>
          <p:nvSpPr>
            <p:cNvPr id="5" name="TextBox 4"/>
            <p:cNvSpPr txBox="1"/>
            <p:nvPr/>
          </p:nvSpPr>
          <p:spPr>
            <a:xfrm>
              <a:off x="7648575" y="1836722"/>
              <a:ext cx="864096" cy="369332"/>
            </a:xfrm>
            <a:prstGeom prst="rect">
              <a:avLst/>
            </a:prstGeom>
            <a:solidFill>
              <a:schemeClr val="bg1"/>
            </a:solidFill>
            <a:ln>
              <a:solidFill>
                <a:schemeClr val="tx1"/>
              </a:solidFill>
            </a:ln>
          </p:spPr>
          <p:txBody>
            <a:bodyPr wrap="square" rtlCol="0">
              <a:spAutoFit/>
            </a:bodyPr>
            <a:lstStyle/>
            <a:p>
              <a:pPr algn="ctr"/>
              <a:r>
                <a:rPr lang="en-US" dirty="0"/>
                <a:t>Y</a:t>
              </a:r>
            </a:p>
          </p:txBody>
        </p:sp>
        <p:sp>
          <p:nvSpPr>
            <p:cNvPr id="8" name="TextBox 7"/>
            <p:cNvSpPr txBox="1"/>
            <p:nvPr/>
          </p:nvSpPr>
          <p:spPr>
            <a:xfrm>
              <a:off x="6440528" y="1403118"/>
              <a:ext cx="864096" cy="369332"/>
            </a:xfrm>
            <a:prstGeom prst="rect">
              <a:avLst/>
            </a:prstGeom>
            <a:solidFill>
              <a:schemeClr val="bg1"/>
            </a:solidFill>
            <a:ln>
              <a:solidFill>
                <a:schemeClr val="tx1"/>
              </a:solidFill>
            </a:ln>
          </p:spPr>
          <p:txBody>
            <a:bodyPr wrap="square" rtlCol="0">
              <a:spAutoFit/>
            </a:bodyPr>
            <a:lstStyle/>
            <a:p>
              <a:pPr algn="ctr"/>
              <a:r>
                <a:rPr lang="en-US" dirty="0"/>
                <a:t>18</a:t>
              </a:r>
            </a:p>
          </p:txBody>
        </p:sp>
        <p:sp>
          <p:nvSpPr>
            <p:cNvPr id="9" name="TextBox 8"/>
            <p:cNvSpPr txBox="1"/>
            <p:nvPr/>
          </p:nvSpPr>
          <p:spPr>
            <a:xfrm>
              <a:off x="4762767" y="4628912"/>
              <a:ext cx="864096" cy="369332"/>
            </a:xfrm>
            <a:prstGeom prst="rect">
              <a:avLst/>
            </a:prstGeom>
            <a:solidFill>
              <a:schemeClr val="bg1"/>
            </a:solidFill>
            <a:ln>
              <a:solidFill>
                <a:schemeClr val="tx1"/>
              </a:solidFill>
            </a:ln>
          </p:spPr>
          <p:txBody>
            <a:bodyPr wrap="square" rtlCol="0">
              <a:spAutoFit/>
            </a:bodyPr>
            <a:lstStyle/>
            <a:p>
              <a:pPr algn="ctr"/>
              <a:r>
                <a:rPr lang="en-US" dirty="0"/>
                <a:t>Conf</a:t>
              </a:r>
            </a:p>
          </p:txBody>
        </p:sp>
        <p:sp>
          <p:nvSpPr>
            <p:cNvPr id="10" name="TextBox 9"/>
            <p:cNvSpPr txBox="1"/>
            <p:nvPr/>
          </p:nvSpPr>
          <p:spPr>
            <a:xfrm>
              <a:off x="7216527" y="4058518"/>
              <a:ext cx="864096" cy="369332"/>
            </a:xfrm>
            <a:prstGeom prst="rect">
              <a:avLst/>
            </a:prstGeom>
            <a:solidFill>
              <a:schemeClr val="bg1"/>
            </a:solidFill>
            <a:ln>
              <a:solidFill>
                <a:schemeClr val="tx1"/>
              </a:solidFill>
            </a:ln>
          </p:spPr>
          <p:txBody>
            <a:bodyPr wrap="square" rtlCol="0">
              <a:spAutoFit/>
            </a:bodyPr>
            <a:lstStyle/>
            <a:p>
              <a:pPr algn="ctr"/>
              <a:r>
                <a:rPr lang="en-US" dirty="0"/>
                <a:t>Neg</a:t>
              </a:r>
            </a:p>
          </p:txBody>
        </p:sp>
        <p:sp>
          <p:nvSpPr>
            <p:cNvPr id="6" name="Arc 5"/>
            <p:cNvSpPr/>
            <p:nvPr/>
          </p:nvSpPr>
          <p:spPr>
            <a:xfrm rot="16200000">
              <a:off x="5360408" y="1539670"/>
              <a:ext cx="2160240" cy="2262981"/>
            </a:xfrm>
            <a:prstGeom prst="arc">
              <a:avLst/>
            </a:prstGeom>
            <a:ln w="28575">
              <a:solidFill>
                <a:schemeClr val="tx1"/>
              </a:solidFill>
              <a:head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Arc 11"/>
            <p:cNvSpPr/>
            <p:nvPr/>
          </p:nvSpPr>
          <p:spPr>
            <a:xfrm rot="16200000">
              <a:off x="6568455" y="1959315"/>
              <a:ext cx="2160240" cy="2262981"/>
            </a:xfrm>
            <a:prstGeom prst="arc">
              <a:avLst/>
            </a:prstGeom>
            <a:ln w="28575">
              <a:solidFill>
                <a:schemeClr val="tx1"/>
              </a:solidFill>
              <a:head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Arc 12"/>
            <p:cNvSpPr/>
            <p:nvPr/>
          </p:nvSpPr>
          <p:spPr>
            <a:xfrm rot="5400000">
              <a:off x="2798366" y="2221514"/>
              <a:ext cx="3769007" cy="2262981"/>
            </a:xfrm>
            <a:prstGeom prst="arc">
              <a:avLst>
                <a:gd name="adj1" fmla="val 16200000"/>
                <a:gd name="adj2" fmla="val 19619949"/>
              </a:avLst>
            </a:prstGeom>
            <a:ln w="28575">
              <a:solidFill>
                <a:schemeClr val="tx1"/>
              </a:solidFill>
              <a:head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Arc 13"/>
            <p:cNvSpPr/>
            <p:nvPr/>
          </p:nvSpPr>
          <p:spPr>
            <a:xfrm rot="5400000">
              <a:off x="5816816" y="1616972"/>
              <a:ext cx="3419270" cy="2262981"/>
            </a:xfrm>
            <a:prstGeom prst="arc">
              <a:avLst>
                <a:gd name="adj1" fmla="val 16200000"/>
                <a:gd name="adj2" fmla="val 20376791"/>
              </a:avLst>
            </a:prstGeom>
            <a:ln w="28575">
              <a:solidFill>
                <a:schemeClr val="tx1"/>
              </a:solidFill>
              <a:head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en-US" sz="3600" b="1" dirty="0">
                <a:solidFill>
                  <a:srgbClr val="002060"/>
                </a:solidFill>
              </a:rPr>
              <a:t>What is a Database?</a:t>
            </a:r>
          </a:p>
        </p:txBody>
      </p:sp>
      <p:sp>
        <p:nvSpPr>
          <p:cNvPr id="32770" name="Content Placeholder 2"/>
          <p:cNvSpPr>
            <a:spLocks noGrp="1"/>
          </p:cNvSpPr>
          <p:nvPr>
            <p:ph idx="1"/>
          </p:nvPr>
        </p:nvSpPr>
        <p:spPr>
          <a:xfrm>
            <a:off x="457200" y="1600200"/>
            <a:ext cx="4114800" cy="4525963"/>
          </a:xfrm>
        </p:spPr>
        <p:txBody>
          <a:bodyPr/>
          <a:lstStyle/>
          <a:p>
            <a:r>
              <a:rPr lang="en-US" altLang="en-US" sz="2800" dirty="0"/>
              <a:t>A dynamic line list on a computer</a:t>
            </a:r>
          </a:p>
          <a:p>
            <a:endParaRPr lang="en-US" altLang="en-US" sz="2800" dirty="0"/>
          </a:p>
          <a:p>
            <a:r>
              <a:rPr lang="en-US" altLang="en-US" sz="2800" dirty="0"/>
              <a:t>A structured set of data organized with headers (labels) across the top row, and data (values) in each column </a:t>
            </a:r>
          </a:p>
          <a:p>
            <a:endParaRPr lang="en-US" altLang="en-US" dirty="0"/>
          </a:p>
        </p:txBody>
      </p:sp>
      <p:pic>
        <p:nvPicPr>
          <p:cNvPr id="2" name="Picture 1"/>
          <p:cNvPicPr>
            <a:picLocks noChangeAspect="1"/>
          </p:cNvPicPr>
          <p:nvPr/>
        </p:nvPicPr>
        <p:blipFill>
          <a:blip r:embed="rId3"/>
          <a:stretch>
            <a:fillRect/>
          </a:stretch>
        </p:blipFill>
        <p:spPr>
          <a:xfrm>
            <a:off x="4644008" y="1988553"/>
            <a:ext cx="4392488" cy="2664583"/>
          </a:xfrm>
          <a:prstGeom prst="rect">
            <a:avLst/>
          </a:prstGeom>
        </p:spPr>
      </p:pic>
    </p:spTree>
    <p:extLst>
      <p:ext uri="{BB962C8B-B14F-4D97-AF65-F5344CB8AC3E}">
        <p14:creationId xmlns:p14="http://schemas.microsoft.com/office/powerpoint/2010/main" val="2594153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p:cNvSpPr>
          <p:nvPr>
            <p:ph type="title"/>
          </p:nvPr>
        </p:nvSpPr>
        <p:spPr>
          <a:xfrm>
            <a:off x="468313" y="261838"/>
            <a:ext cx="8229600" cy="115093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fr-FR" altLang="en-US" sz="3600" b="1" dirty="0" err="1">
                <a:solidFill>
                  <a:srgbClr val="002060"/>
                </a:solidFill>
              </a:rPr>
              <a:t>Database</a:t>
            </a:r>
            <a:r>
              <a:rPr lang="fr-FR" altLang="en-US" sz="3600" b="1" dirty="0">
                <a:solidFill>
                  <a:srgbClr val="002060"/>
                </a:solidFill>
              </a:rPr>
              <a:t> Management </a:t>
            </a:r>
            <a:r>
              <a:rPr lang="fr-FR" altLang="en-US" sz="3600" b="1" dirty="0" err="1">
                <a:solidFill>
                  <a:srgbClr val="002060"/>
                </a:solidFill>
              </a:rPr>
              <a:t>Systems</a:t>
            </a:r>
            <a:endParaRPr lang="fr-FR" altLang="en-US" sz="3600" b="1" dirty="0">
              <a:solidFill>
                <a:srgbClr val="002060"/>
              </a:solidFill>
            </a:endParaRPr>
          </a:p>
        </p:txBody>
      </p:sp>
      <p:sp>
        <p:nvSpPr>
          <p:cNvPr id="27651" name="Rectangle 3">
            <a:extLst>
              <a:ext uri="{FF2B5EF4-FFF2-40B4-BE49-F238E27FC236}">
                <a16:creationId xmlns:a16="http://schemas.microsoft.com/office/drawing/2014/main" id="{0AA8054A-1AD2-2B4B-8BF6-DEA9A8A08A8F}"/>
              </a:ext>
            </a:extLst>
          </p:cNvPr>
          <p:cNvSpPr>
            <a:spLocks noGrp="1"/>
          </p:cNvSpPr>
          <p:nvPr>
            <p:ph type="body" idx="4294967295"/>
          </p:nvPr>
        </p:nvSpPr>
        <p:spPr>
          <a:xfrm>
            <a:off x="31750" y="1557040"/>
            <a:ext cx="8686800" cy="5040312"/>
          </a:xfrm>
        </p:spPr>
        <p:txBody>
          <a:bodyPr/>
          <a:lstStyle/>
          <a:p>
            <a:pPr marL="457200" lvl="1" indent="0" algn="just" eaLnBrk="1" hangingPunct="1">
              <a:spcBef>
                <a:spcPct val="0"/>
              </a:spcBef>
              <a:buFontTx/>
              <a:buNone/>
              <a:tabLst>
                <a:tab pos="8404225" algn="l"/>
              </a:tabLst>
              <a:defRPr/>
            </a:pPr>
            <a:r>
              <a:rPr lang="en-US" altLang="en-US" sz="3200" b="1" dirty="0">
                <a:solidFill>
                  <a:schemeClr val="tx1"/>
                </a:solidFill>
              </a:rPr>
              <a:t>Database management systems </a:t>
            </a:r>
            <a:r>
              <a:rPr lang="en-US" altLang="en-US" sz="3200" dirty="0"/>
              <a:t>aim to:</a:t>
            </a:r>
          </a:p>
          <a:p>
            <a:pPr lvl="1" eaLnBrk="1" hangingPunct="1">
              <a:spcBef>
                <a:spcPts val="1200"/>
              </a:spcBef>
              <a:buFont typeface="Arial" panose="020B0604020202020204" pitchFamily="34" charset="0"/>
              <a:buChar char="•"/>
              <a:defRPr/>
            </a:pPr>
            <a:r>
              <a:rPr lang="en-US" altLang="en-US" dirty="0"/>
              <a:t>Ensure the validity and cleanliness of the data</a:t>
            </a:r>
          </a:p>
          <a:p>
            <a:pPr lvl="1" eaLnBrk="1" hangingPunct="1">
              <a:spcBef>
                <a:spcPts val="1200"/>
              </a:spcBef>
              <a:buFont typeface="Arial" panose="020B0604020202020204" pitchFamily="34" charset="0"/>
              <a:buChar char="•"/>
              <a:defRPr/>
            </a:pPr>
            <a:r>
              <a:rPr lang="en-US" altLang="en-US" dirty="0"/>
              <a:t>Provide secure access to primary data</a:t>
            </a:r>
          </a:p>
          <a:p>
            <a:pPr lvl="1" eaLnBrk="1" hangingPunct="1">
              <a:spcBef>
                <a:spcPts val="1200"/>
              </a:spcBef>
              <a:buFont typeface="Arial" panose="020B0604020202020204" pitchFamily="34" charset="0"/>
              <a:buChar char="•"/>
              <a:defRPr/>
            </a:pPr>
            <a:r>
              <a:rPr lang="en-US" altLang="en-US" dirty="0"/>
              <a:t>Efficient treatment of data as appropriate</a:t>
            </a:r>
          </a:p>
          <a:p>
            <a:pPr lvl="1" eaLnBrk="1" hangingPunct="1">
              <a:spcBef>
                <a:spcPts val="1200"/>
              </a:spcBef>
              <a:buFont typeface="Arial" panose="020B0604020202020204" pitchFamily="34" charset="0"/>
              <a:buChar char="•"/>
              <a:defRPr/>
            </a:pPr>
            <a:r>
              <a:rPr lang="en-US" altLang="en-US" dirty="0"/>
              <a:t>Allow for the integration of different data sets in order to increase utility and generalizability</a:t>
            </a:r>
            <a:endParaRPr lang="fr-FR"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p:cNvSpPr>
          <p:nvPr>
            <p:ph type="title"/>
          </p:nvPr>
        </p:nvSpPr>
        <p:spPr>
          <a:xfrm>
            <a:off x="0" y="197768"/>
            <a:ext cx="9144000" cy="1143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GB" altLang="en-US" sz="3600" b="1" dirty="0">
                <a:solidFill>
                  <a:srgbClr val="002060"/>
                </a:solidFill>
              </a:rPr>
              <a:t>2. The Use of Data in an Emergency</a:t>
            </a:r>
          </a:p>
        </p:txBody>
      </p:sp>
      <p:sp>
        <p:nvSpPr>
          <p:cNvPr id="31747" name="Rectangle 3">
            <a:extLst>
              <a:ext uri="{FF2B5EF4-FFF2-40B4-BE49-F238E27FC236}">
                <a16:creationId xmlns:a16="http://schemas.microsoft.com/office/drawing/2014/main" id="{B948AC25-4D2B-B84A-8398-02F45CFC202C}"/>
              </a:ext>
            </a:extLst>
          </p:cNvPr>
          <p:cNvSpPr>
            <a:spLocks noGrp="1"/>
          </p:cNvSpPr>
          <p:nvPr>
            <p:ph type="body" idx="4294967295"/>
          </p:nvPr>
        </p:nvSpPr>
        <p:spPr>
          <a:xfrm>
            <a:off x="395536" y="1364248"/>
            <a:ext cx="8496300" cy="4465637"/>
          </a:xfrm>
        </p:spPr>
        <p:txBody>
          <a:bodyPr/>
          <a:lstStyle/>
          <a:p>
            <a:pPr marL="0" lvl="1" indent="0" eaLnBrk="1" hangingPunct="1">
              <a:spcBef>
                <a:spcPts val="1200"/>
              </a:spcBef>
              <a:buNone/>
              <a:defRPr/>
            </a:pPr>
            <a:r>
              <a:rPr lang="en-US" altLang="en-US" sz="2400" dirty="0">
                <a:solidFill>
                  <a:schemeClr val="tx1"/>
                </a:solidFill>
              </a:rPr>
              <a:t>In an emergency, database management systems help clean, organize, analyze and interpret raw data to:</a:t>
            </a:r>
          </a:p>
          <a:p>
            <a:pPr eaLnBrk="1" hangingPunct="1">
              <a:spcBef>
                <a:spcPts val="1200"/>
              </a:spcBef>
              <a:defRPr/>
            </a:pPr>
            <a:r>
              <a:rPr lang="en-US" altLang="en-US" sz="2400" dirty="0">
                <a:solidFill>
                  <a:schemeClr val="tx1"/>
                </a:solidFill>
              </a:rPr>
              <a:t>Ensure timely updates to planners, operational responders, and decision-makers</a:t>
            </a:r>
          </a:p>
          <a:p>
            <a:pPr eaLnBrk="1" hangingPunct="1">
              <a:spcBef>
                <a:spcPts val="1200"/>
              </a:spcBef>
              <a:defRPr/>
            </a:pPr>
            <a:r>
              <a:rPr lang="en-US" altLang="en-US" sz="2400" dirty="0">
                <a:solidFill>
                  <a:schemeClr val="tx1"/>
                </a:solidFill>
              </a:rPr>
              <a:t>Provide analysis to inform response decisions</a:t>
            </a:r>
          </a:p>
          <a:p>
            <a:pPr eaLnBrk="1" hangingPunct="1">
              <a:spcBef>
                <a:spcPts val="1200"/>
              </a:spcBef>
              <a:defRPr/>
            </a:pPr>
            <a:r>
              <a:rPr lang="en-US" altLang="en-US" sz="2400" dirty="0">
                <a:solidFill>
                  <a:schemeClr val="tx1"/>
                </a:solidFill>
              </a:rPr>
              <a:t>Track response activities</a:t>
            </a:r>
          </a:p>
          <a:p>
            <a:pPr eaLnBrk="1" hangingPunct="1">
              <a:defRPr/>
            </a:pPr>
            <a:endParaRPr lang="en-GB" altLang="en-US" sz="2000" b="1" dirty="0">
              <a:solidFill>
                <a:schemeClr val="tx1"/>
              </a:solidFill>
              <a:latin typeface="Book Antiqua" panose="02040602050305030304" pitchFamily="18" charset="0"/>
            </a:endParaRPr>
          </a:p>
          <a:p>
            <a:pPr eaLnBrk="1" hangingPunct="1">
              <a:buFontTx/>
              <a:buNone/>
              <a:defRPr/>
            </a:pPr>
            <a:endParaRPr lang="en-GB" altLang="en-US" sz="2000" dirty="0">
              <a:solidFill>
                <a:schemeClr val="tx1"/>
              </a:solidFill>
              <a:latin typeface="Book Antiqua" panose="02040602050305030304" pitchFamily="18" charset="0"/>
            </a:endParaRPr>
          </a:p>
        </p:txBody>
      </p:sp>
      <p:sp>
        <p:nvSpPr>
          <p:cNvPr id="2" name="TextBox 1"/>
          <p:cNvSpPr txBox="1"/>
          <p:nvPr/>
        </p:nvSpPr>
        <p:spPr>
          <a:xfrm>
            <a:off x="899592" y="4226312"/>
            <a:ext cx="7128792" cy="1938992"/>
          </a:xfrm>
          <a:prstGeom prst="rect">
            <a:avLst/>
          </a:prstGeom>
          <a:noFill/>
        </p:spPr>
        <p:txBody>
          <a:bodyPr wrap="square" numCol="2" rtlCol="0">
            <a:spAutoFit/>
          </a:bodyPr>
          <a:lstStyle/>
          <a:p>
            <a:pPr marL="285750" lvl="1" indent="-285750" eaLnBrk="1" hangingPunct="1">
              <a:spcBef>
                <a:spcPts val="1200"/>
              </a:spcBef>
              <a:buFont typeface="Courier New" panose="02070309020205020404" pitchFamily="49" charset="0"/>
              <a:buChar char="o"/>
              <a:defRPr/>
            </a:pPr>
            <a:r>
              <a:rPr lang="en-US" altLang="en-US" dirty="0"/>
              <a:t>Resource utilization issues such as stock outs</a:t>
            </a:r>
          </a:p>
          <a:p>
            <a:pPr marL="285750" lvl="1" indent="-285750" eaLnBrk="1" hangingPunct="1">
              <a:spcBef>
                <a:spcPts val="1200"/>
              </a:spcBef>
              <a:buFont typeface="Courier New" panose="02070309020205020404" pitchFamily="49" charset="0"/>
              <a:buChar char="o"/>
              <a:defRPr/>
            </a:pPr>
            <a:r>
              <a:rPr lang="en-US" altLang="en-US" dirty="0"/>
              <a:t>Case investigations</a:t>
            </a:r>
          </a:p>
          <a:p>
            <a:pPr marL="285750" lvl="1" indent="-285750" eaLnBrk="1" hangingPunct="1">
              <a:spcBef>
                <a:spcPts val="1200"/>
              </a:spcBef>
              <a:buFont typeface="Courier New" panose="02070309020205020404" pitchFamily="49" charset="0"/>
              <a:buChar char="o"/>
              <a:defRPr/>
            </a:pPr>
            <a:r>
              <a:rPr lang="en-US" altLang="en-US" dirty="0"/>
              <a:t>Labs run</a:t>
            </a:r>
          </a:p>
          <a:p>
            <a:pPr marL="285750" lvl="1" indent="-285750" eaLnBrk="1" hangingPunct="1">
              <a:spcBef>
                <a:spcPts val="1200"/>
              </a:spcBef>
              <a:buFont typeface="Courier New" panose="02070309020205020404" pitchFamily="49" charset="0"/>
              <a:buChar char="o"/>
              <a:defRPr/>
            </a:pPr>
            <a:endParaRPr lang="en-US" altLang="en-US" dirty="0"/>
          </a:p>
          <a:p>
            <a:pPr marL="742950" lvl="1" indent="-285750" eaLnBrk="1" hangingPunct="1">
              <a:spcBef>
                <a:spcPts val="1200"/>
              </a:spcBef>
              <a:buFont typeface="Courier New" panose="02070309020205020404" pitchFamily="49" charset="0"/>
              <a:buChar char="o"/>
              <a:defRPr/>
            </a:pPr>
            <a:r>
              <a:rPr lang="en-US" altLang="en-US" dirty="0"/>
              <a:t>Beds available in clinics and hospitals</a:t>
            </a:r>
          </a:p>
          <a:p>
            <a:pPr marL="742950" lvl="1" indent="-285750" eaLnBrk="1" hangingPunct="1">
              <a:spcBef>
                <a:spcPts val="1200"/>
              </a:spcBef>
              <a:buFont typeface="Courier New" panose="02070309020205020404" pitchFamily="49" charset="0"/>
              <a:buChar char="o"/>
              <a:defRPr/>
            </a:pPr>
            <a:r>
              <a:rPr lang="en-US" altLang="en-US" dirty="0"/>
              <a:t>Contact tracing</a:t>
            </a:r>
          </a:p>
          <a:p>
            <a:pPr marL="742950" lvl="1" indent="-285750" eaLnBrk="1" hangingPunct="1">
              <a:spcBef>
                <a:spcPts val="1200"/>
              </a:spcBef>
              <a:buFont typeface="Courier New" panose="02070309020205020404" pitchFamily="49" charset="0"/>
              <a:buChar char="o"/>
              <a:defRPr/>
            </a:pPr>
            <a:r>
              <a:rPr lang="en-US" altLang="en-US" dirty="0"/>
              <a:t>Personnel needs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0" y="413792"/>
            <a:ext cx="9144000" cy="1143000"/>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en-US" sz="3600" b="1" dirty="0">
                <a:solidFill>
                  <a:srgbClr val="002060"/>
                </a:solidFill>
              </a:rPr>
              <a:t>Data Challenges in Public Health Emergencies</a:t>
            </a:r>
          </a:p>
        </p:txBody>
      </p:sp>
      <p:sp>
        <p:nvSpPr>
          <p:cNvPr id="34818" name="Rectangle 3"/>
          <p:cNvSpPr txBox="1">
            <a:spLocks noChangeArrowheads="1"/>
          </p:cNvSpPr>
          <p:nvPr/>
        </p:nvSpPr>
        <p:spPr bwMode="auto">
          <a:xfrm>
            <a:off x="97036" y="1634455"/>
            <a:ext cx="8507412" cy="431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lvl="1" eaLnBrk="1" hangingPunct="1">
              <a:spcBef>
                <a:spcPct val="0"/>
              </a:spcBef>
              <a:buFontTx/>
              <a:buNone/>
            </a:pPr>
            <a:endParaRPr lang="en-US" altLang="en-US" sz="1100" dirty="0">
              <a:solidFill>
                <a:srgbClr val="002060"/>
              </a:solidFill>
            </a:endParaRPr>
          </a:p>
          <a:p>
            <a:pPr lvl="1" eaLnBrk="1" hangingPunct="1">
              <a:spcBef>
                <a:spcPct val="0"/>
              </a:spcBef>
              <a:buFontTx/>
              <a:buNone/>
            </a:pPr>
            <a:r>
              <a:rPr lang="en-US" altLang="en-US" sz="2400" dirty="0">
                <a:solidFill>
                  <a:srgbClr val="002060"/>
                </a:solidFill>
              </a:rPr>
              <a:t>Emergency situations create unusual demands on epidemiologic and laboratory resources; availability and use of data in public health emergencies present several challenges:</a:t>
            </a:r>
          </a:p>
          <a:p>
            <a:pPr lvl="2" eaLnBrk="1" hangingPunct="1">
              <a:lnSpc>
                <a:spcPct val="150000"/>
              </a:lnSpc>
              <a:spcBef>
                <a:spcPct val="0"/>
              </a:spcBef>
            </a:pPr>
            <a:r>
              <a:rPr lang="en-US" altLang="en-US" sz="2000" dirty="0">
                <a:solidFill>
                  <a:srgbClr val="002060"/>
                </a:solidFill>
              </a:rPr>
              <a:t>Pre-existing surveillance data</a:t>
            </a:r>
            <a:r>
              <a:rPr lang="en-GB" altLang="en-US" sz="2000" dirty="0">
                <a:solidFill>
                  <a:srgbClr val="002060"/>
                </a:solidFill>
              </a:rPr>
              <a:t> is often insufficient</a:t>
            </a:r>
          </a:p>
          <a:p>
            <a:pPr lvl="2" eaLnBrk="1" hangingPunct="1">
              <a:spcBef>
                <a:spcPct val="0"/>
              </a:spcBef>
            </a:pPr>
            <a:r>
              <a:rPr lang="en-GB" altLang="en-US" sz="2000" dirty="0">
                <a:solidFill>
                  <a:srgbClr val="002060"/>
                </a:solidFill>
              </a:rPr>
              <a:t>Presence of local and international NGOs generates new data sources</a:t>
            </a:r>
          </a:p>
          <a:p>
            <a:pPr lvl="2" eaLnBrk="1" hangingPunct="1">
              <a:lnSpc>
                <a:spcPct val="150000"/>
              </a:lnSpc>
              <a:spcBef>
                <a:spcPct val="0"/>
              </a:spcBef>
            </a:pPr>
            <a:r>
              <a:rPr lang="en-GB" altLang="en-US" sz="2000" dirty="0">
                <a:solidFill>
                  <a:srgbClr val="002060"/>
                </a:solidFill>
              </a:rPr>
              <a:t>Disparate types and sources of potentially relevant data</a:t>
            </a:r>
          </a:p>
          <a:p>
            <a:pPr lvl="2" eaLnBrk="1" hangingPunct="1">
              <a:lnSpc>
                <a:spcPct val="150000"/>
              </a:lnSpc>
              <a:spcBef>
                <a:spcPct val="0"/>
              </a:spcBef>
            </a:pPr>
            <a:r>
              <a:rPr lang="en-GB" altLang="en-US" sz="2000" dirty="0">
                <a:solidFill>
                  <a:srgbClr val="002060"/>
                </a:solidFill>
              </a:rPr>
              <a:t>Veracity of data can challenge authorities</a:t>
            </a:r>
          </a:p>
          <a:p>
            <a:pPr lvl="2" eaLnBrk="1" hangingPunct="1">
              <a:lnSpc>
                <a:spcPct val="150000"/>
              </a:lnSpc>
              <a:spcBef>
                <a:spcPct val="0"/>
              </a:spcBef>
            </a:pPr>
            <a:r>
              <a:rPr lang="en-GB" altLang="en-US" sz="2000" dirty="0">
                <a:solidFill>
                  <a:srgbClr val="002060"/>
                </a:solidFill>
              </a:rPr>
              <a:t>Conditions can change more quickly than data can be collected</a:t>
            </a:r>
          </a:p>
          <a:p>
            <a:pPr lvl="1" eaLnBrk="1" hangingPunct="1">
              <a:spcBef>
                <a:spcPct val="0"/>
              </a:spcBef>
              <a:buFont typeface="Arial" panose="020B0604020202020204" pitchFamily="34" charset="0"/>
              <a:buChar char="•"/>
            </a:pPr>
            <a:endParaRPr lang="en-GB" altLang="en-US" sz="2400" dirty="0">
              <a:solidFill>
                <a:srgbClr val="00206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Arrow 3">
            <a:extLst>
              <a:ext uri="{FF2B5EF4-FFF2-40B4-BE49-F238E27FC236}">
                <a16:creationId xmlns:a16="http://schemas.microsoft.com/office/drawing/2014/main" id="{9DC3E5AB-5E4A-D24B-88F7-BFAA752FD935}"/>
              </a:ext>
            </a:extLst>
          </p:cNvPr>
          <p:cNvSpPr/>
          <p:nvPr/>
        </p:nvSpPr>
        <p:spPr>
          <a:xfrm>
            <a:off x="2123877" y="3671044"/>
            <a:ext cx="646112" cy="865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defRPr/>
            </a:pPr>
            <a:endParaRPr lang="en-US" altLang="en-US" sz="1800">
              <a:solidFill>
                <a:srgbClr val="FFFFFF"/>
              </a:solidFill>
              <a:latin typeface="Calibri" panose="020F0502020204030204" pitchFamily="34" charset="0"/>
            </a:endParaRPr>
          </a:p>
        </p:txBody>
      </p:sp>
      <p:pic>
        <p:nvPicPr>
          <p:cNvPr id="38914"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30339" y="3251944"/>
            <a:ext cx="2117725" cy="176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TextBox 6"/>
          <p:cNvSpPr txBox="1">
            <a:spLocks noChangeArrowheads="1"/>
          </p:cNvSpPr>
          <p:nvPr/>
        </p:nvSpPr>
        <p:spPr bwMode="auto">
          <a:xfrm>
            <a:off x="3030339" y="2921148"/>
            <a:ext cx="211613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400" b="1" dirty="0">
                <a:solidFill>
                  <a:schemeClr val="tx1"/>
                </a:solidFill>
              </a:rPr>
              <a:t>Data </a:t>
            </a:r>
            <a:r>
              <a:rPr lang="fr-FR" altLang="en-US" sz="1400" b="1" dirty="0" err="1">
                <a:solidFill>
                  <a:schemeClr val="tx1"/>
                </a:solidFill>
              </a:rPr>
              <a:t>processing</a:t>
            </a:r>
            <a:endParaRPr lang="en-US" altLang="en-US" sz="1400" b="1" dirty="0">
              <a:solidFill>
                <a:schemeClr val="tx1"/>
              </a:solidFill>
            </a:endParaRPr>
          </a:p>
        </p:txBody>
      </p:sp>
      <p:sp>
        <p:nvSpPr>
          <p:cNvPr id="8" name="Right Arrow 7">
            <a:extLst>
              <a:ext uri="{FF2B5EF4-FFF2-40B4-BE49-F238E27FC236}">
                <a16:creationId xmlns:a16="http://schemas.microsoft.com/office/drawing/2014/main" id="{B6DC22CA-8FB6-FF47-AB5A-91F9FC2AA278}"/>
              </a:ext>
            </a:extLst>
          </p:cNvPr>
          <p:cNvSpPr/>
          <p:nvPr/>
        </p:nvSpPr>
        <p:spPr>
          <a:xfrm>
            <a:off x="5894388" y="3760788"/>
            <a:ext cx="636587" cy="8763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defRPr/>
            </a:pPr>
            <a:endParaRPr lang="en-US" altLang="en-US" sz="1800">
              <a:solidFill>
                <a:srgbClr val="FFFFFF"/>
              </a:solidFill>
              <a:latin typeface="Calibri" panose="020F0502020204030204" pitchFamily="34" charset="0"/>
            </a:endParaRPr>
          </a:p>
        </p:txBody>
      </p:sp>
      <p:sp>
        <p:nvSpPr>
          <p:cNvPr id="38917" name="TextBox 10"/>
          <p:cNvSpPr txBox="1">
            <a:spLocks noChangeArrowheads="1"/>
          </p:cNvSpPr>
          <p:nvPr/>
        </p:nvSpPr>
        <p:spPr bwMode="auto">
          <a:xfrm>
            <a:off x="33338" y="5168900"/>
            <a:ext cx="18970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200" b="1">
                <a:solidFill>
                  <a:schemeClr val="tx1"/>
                </a:solidFill>
              </a:rPr>
              <a:t>Raw data</a:t>
            </a:r>
            <a:endParaRPr lang="en-US" altLang="en-US" sz="1200" b="1">
              <a:solidFill>
                <a:schemeClr val="tx1"/>
              </a:solidFill>
            </a:endParaRPr>
          </a:p>
        </p:txBody>
      </p:sp>
      <p:sp>
        <p:nvSpPr>
          <p:cNvPr id="38918" name="TextBox 4"/>
          <p:cNvSpPr txBox="1">
            <a:spLocks noChangeArrowheads="1"/>
          </p:cNvSpPr>
          <p:nvPr/>
        </p:nvSpPr>
        <p:spPr bwMode="auto">
          <a:xfrm>
            <a:off x="1854002" y="4582269"/>
            <a:ext cx="11858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200" b="1" dirty="0">
                <a:solidFill>
                  <a:schemeClr val="tx1"/>
                </a:solidFill>
              </a:rPr>
              <a:t>Validation</a:t>
            </a:r>
            <a:endParaRPr lang="en-US" altLang="en-US" sz="1200" b="1" dirty="0">
              <a:solidFill>
                <a:srgbClr val="FF0000"/>
              </a:solidFill>
            </a:endParaRPr>
          </a:p>
        </p:txBody>
      </p:sp>
      <p:sp>
        <p:nvSpPr>
          <p:cNvPr id="38919" name="TextBox 11"/>
          <p:cNvSpPr txBox="1">
            <a:spLocks noChangeArrowheads="1"/>
          </p:cNvSpPr>
          <p:nvPr/>
        </p:nvSpPr>
        <p:spPr bwMode="auto">
          <a:xfrm>
            <a:off x="5183090" y="4647426"/>
            <a:ext cx="18970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200" b="1" dirty="0">
                <a:solidFill>
                  <a:schemeClr val="tx1"/>
                </a:solidFill>
              </a:rPr>
              <a:t>Transformation</a:t>
            </a:r>
            <a:endParaRPr lang="en-US" altLang="en-US" sz="1200" b="1" dirty="0">
              <a:solidFill>
                <a:schemeClr val="tx1"/>
              </a:solidFill>
            </a:endParaRPr>
          </a:p>
        </p:txBody>
      </p:sp>
      <p:sp>
        <p:nvSpPr>
          <p:cNvPr id="38920" name="TextBox 12"/>
          <p:cNvSpPr txBox="1">
            <a:spLocks noChangeArrowheads="1"/>
          </p:cNvSpPr>
          <p:nvPr/>
        </p:nvSpPr>
        <p:spPr bwMode="auto">
          <a:xfrm>
            <a:off x="6756400" y="5589588"/>
            <a:ext cx="22621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400" b="1" dirty="0" err="1">
                <a:solidFill>
                  <a:schemeClr val="tx1"/>
                </a:solidFill>
              </a:rPr>
              <a:t>Analysis</a:t>
            </a:r>
            <a:r>
              <a:rPr lang="fr-FR" altLang="en-US" sz="1400" b="1" dirty="0">
                <a:solidFill>
                  <a:schemeClr val="tx1"/>
                </a:solidFill>
              </a:rPr>
              <a:t>, </a:t>
            </a:r>
            <a:r>
              <a:rPr lang="fr-FR" altLang="en-US" sz="1400" b="1" dirty="0" err="1">
                <a:solidFill>
                  <a:schemeClr val="tx1"/>
                </a:solidFill>
              </a:rPr>
              <a:t>Interpretation</a:t>
            </a:r>
            <a:endParaRPr lang="en-US" altLang="en-US" sz="1400" b="1" dirty="0">
              <a:solidFill>
                <a:schemeClr val="tx1"/>
              </a:solidFill>
            </a:endParaRPr>
          </a:p>
        </p:txBody>
      </p:sp>
      <p:sp>
        <p:nvSpPr>
          <p:cNvPr id="38921" name="Title 1"/>
          <p:cNvSpPr>
            <a:spLocks noGrp="1"/>
          </p:cNvSpPr>
          <p:nvPr>
            <p:ph type="title"/>
          </p:nvPr>
        </p:nvSpPr>
        <p:spPr>
          <a:xfrm>
            <a:off x="3595688" y="561975"/>
            <a:ext cx="5424487" cy="1152525"/>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fr-FR" altLang="en-US" sz="3600" b="1" dirty="0">
                <a:solidFill>
                  <a:srgbClr val="002060"/>
                </a:solidFill>
              </a:rPr>
              <a:t>Data Flow</a:t>
            </a:r>
            <a:endParaRPr lang="en-US" altLang="en-US" sz="3600" b="1" dirty="0">
              <a:solidFill>
                <a:srgbClr val="002060"/>
              </a:solidFill>
            </a:endParaRPr>
          </a:p>
        </p:txBody>
      </p:sp>
      <p:pic>
        <p:nvPicPr>
          <p:cNvPr id="38922" name="Picture 4" descr="C:\Users\massidic\Downloads\images (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775" y="333375"/>
            <a:ext cx="1947863"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ight Arrow 16">
            <a:extLst>
              <a:ext uri="{FF2B5EF4-FFF2-40B4-BE49-F238E27FC236}">
                <a16:creationId xmlns:a16="http://schemas.microsoft.com/office/drawing/2014/main" id="{E4247862-F11D-F54B-8765-ABCF944A72E3}"/>
              </a:ext>
            </a:extLst>
          </p:cNvPr>
          <p:cNvSpPr/>
          <p:nvPr/>
        </p:nvSpPr>
        <p:spPr>
          <a:xfrm rot="5400000">
            <a:off x="688975" y="2163763"/>
            <a:ext cx="512763" cy="8651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defRPr/>
            </a:pPr>
            <a:endParaRPr lang="en-US" altLang="en-US" sz="1800">
              <a:solidFill>
                <a:srgbClr val="FFFFFF"/>
              </a:solidFill>
              <a:latin typeface="Calibri" panose="020F0502020204030204" pitchFamily="34" charset="0"/>
            </a:endParaRPr>
          </a:p>
        </p:txBody>
      </p:sp>
      <p:sp>
        <p:nvSpPr>
          <p:cNvPr id="38924" name="TextBox 17"/>
          <p:cNvSpPr txBox="1">
            <a:spLocks noChangeArrowheads="1"/>
          </p:cNvSpPr>
          <p:nvPr/>
        </p:nvSpPr>
        <p:spPr bwMode="auto">
          <a:xfrm>
            <a:off x="46038" y="1773238"/>
            <a:ext cx="1897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400" b="1" dirty="0">
                <a:solidFill>
                  <a:schemeClr val="tx1"/>
                </a:solidFill>
              </a:rPr>
              <a:t>Data</a:t>
            </a:r>
          </a:p>
          <a:p>
            <a:pPr algn="ctr" eaLnBrk="1" hangingPunct="1">
              <a:spcBef>
                <a:spcPct val="0"/>
              </a:spcBef>
              <a:buFontTx/>
              <a:buNone/>
            </a:pPr>
            <a:r>
              <a:rPr lang="fr-FR" altLang="en-US" sz="1400" b="1" dirty="0">
                <a:solidFill>
                  <a:schemeClr val="tx1"/>
                </a:solidFill>
              </a:rPr>
              <a:t>collection</a:t>
            </a:r>
            <a:endParaRPr lang="en-US" altLang="en-US" sz="1400" b="1" dirty="0">
              <a:solidFill>
                <a:schemeClr val="tx1"/>
              </a:solidFill>
            </a:endParaRPr>
          </a:p>
        </p:txBody>
      </p:sp>
      <p:pic>
        <p:nvPicPr>
          <p:cNvPr id="1639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2898931">
            <a:off x="50800" y="3351213"/>
            <a:ext cx="15367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pic>
        <p:nvPicPr>
          <p:cNvPr id="1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677235">
            <a:off x="146050" y="3557588"/>
            <a:ext cx="1497013" cy="803275"/>
          </a:xfrm>
          <a:prstGeom prst="rect">
            <a:avLst/>
          </a:prstGeom>
          <a:noFill/>
          <a:ln>
            <a:noFill/>
          </a:ln>
          <a:effectLst>
            <a:outerShdw blurRad="292100" dist="139700" dir="2700000" algn="tl" rotWithShape="0">
              <a:srgbClr val="333333">
                <a:alpha val="64998"/>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0" name="Picture 4">
            <a:extLst>
              <a:ext uri="{FF2B5EF4-FFF2-40B4-BE49-F238E27FC236}">
                <a16:creationId xmlns:a16="http://schemas.microsoft.com/office/drawing/2014/main" id="{BF245D65-BC7E-1E4B-83F0-75AC95A79B81}"/>
              </a:ext>
            </a:extLst>
          </p:cNvPr>
          <p:cNvPicPr>
            <a:picLocks noChangeAspect="1" noChangeArrowheads="1"/>
          </p:cNvPicPr>
          <p:nvPr/>
        </p:nvPicPr>
        <p:blipFill>
          <a:blip r:embed="rId7"/>
          <a:srcRect/>
          <a:stretch>
            <a:fillRect/>
          </a:stretch>
        </p:blipFill>
        <p:spPr bwMode="auto">
          <a:xfrm rot="7608738" flipV="1">
            <a:off x="330994" y="3829844"/>
            <a:ext cx="1335088"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pic>
        <p:nvPicPr>
          <p:cNvPr id="38928"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2250" y="4021138"/>
            <a:ext cx="1476375"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29"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32650" y="3852863"/>
            <a:ext cx="1670050"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0"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56400" y="4010025"/>
            <a:ext cx="12255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
            <a:extLst>
              <a:ext uri="{FF2B5EF4-FFF2-40B4-BE49-F238E27FC236}">
                <a16:creationId xmlns:a16="http://schemas.microsoft.com/office/drawing/2014/main" id="{CE37111D-C6BF-7945-998A-D14C16B718B6}"/>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2245" t="4277" r="2911" b="5930"/>
          <a:stretch/>
        </p:blipFill>
        <p:spPr bwMode="auto">
          <a:xfrm>
            <a:off x="6756400" y="4749690"/>
            <a:ext cx="1224876" cy="73656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8932"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885113" y="472281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3"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940550" y="3278188"/>
            <a:ext cx="1962150"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34" name="Picture 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90550" y="4416425"/>
            <a:ext cx="779463"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8" name="Picture 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2250" y="4340225"/>
            <a:ext cx="1563688" cy="62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sp>
        <p:nvSpPr>
          <p:cNvPr id="38936" name="TextBox 6"/>
          <p:cNvSpPr txBox="1">
            <a:spLocks noChangeArrowheads="1"/>
          </p:cNvSpPr>
          <p:nvPr/>
        </p:nvSpPr>
        <p:spPr bwMode="auto">
          <a:xfrm>
            <a:off x="3030339" y="4993431"/>
            <a:ext cx="21161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400" b="1" dirty="0">
                <a:solidFill>
                  <a:schemeClr val="tx1"/>
                </a:solidFill>
              </a:rPr>
              <a:t>Management</a:t>
            </a:r>
            <a:endParaRPr lang="en-US" altLang="en-US" sz="1400" b="1" dirty="0">
              <a:solidFill>
                <a:schemeClr val="tx1"/>
              </a:solidFill>
            </a:endParaRPr>
          </a:p>
        </p:txBody>
      </p:sp>
      <p:sp>
        <p:nvSpPr>
          <p:cNvPr id="2" name="Oval 1">
            <a:extLst>
              <a:ext uri="{FF2B5EF4-FFF2-40B4-BE49-F238E27FC236}">
                <a16:creationId xmlns:a16="http://schemas.microsoft.com/office/drawing/2014/main" id="{9F8190AF-DD5E-F142-B5AD-F720ADF4549A}"/>
              </a:ext>
            </a:extLst>
          </p:cNvPr>
          <p:cNvSpPr/>
          <p:nvPr/>
        </p:nvSpPr>
        <p:spPr>
          <a:xfrm>
            <a:off x="1911350" y="620713"/>
            <a:ext cx="985838"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Field</a:t>
            </a:r>
          </a:p>
        </p:txBody>
      </p:sp>
      <p:sp>
        <p:nvSpPr>
          <p:cNvPr id="27" name="Oval 26">
            <a:extLst>
              <a:ext uri="{FF2B5EF4-FFF2-40B4-BE49-F238E27FC236}">
                <a16:creationId xmlns:a16="http://schemas.microsoft.com/office/drawing/2014/main" id="{83503B17-AB83-0C44-B21E-3ED1F92A0D9E}"/>
              </a:ext>
            </a:extLst>
          </p:cNvPr>
          <p:cNvSpPr/>
          <p:nvPr/>
        </p:nvSpPr>
        <p:spPr>
          <a:xfrm>
            <a:off x="1911350" y="1671638"/>
            <a:ext cx="985838"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Clinics</a:t>
            </a:r>
          </a:p>
        </p:txBody>
      </p:sp>
      <p:sp>
        <p:nvSpPr>
          <p:cNvPr id="28" name="Oval 27">
            <a:extLst>
              <a:ext uri="{FF2B5EF4-FFF2-40B4-BE49-F238E27FC236}">
                <a16:creationId xmlns:a16="http://schemas.microsoft.com/office/drawing/2014/main" id="{F01EDCE4-8850-1A46-AB43-97702429539A}"/>
              </a:ext>
            </a:extLst>
          </p:cNvPr>
          <p:cNvSpPr/>
          <p:nvPr/>
        </p:nvSpPr>
        <p:spPr>
          <a:xfrm>
            <a:off x="1911350" y="1146175"/>
            <a:ext cx="985838"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t>Lab</a:t>
            </a:r>
          </a:p>
        </p:txBody>
      </p:sp>
      <p:sp>
        <p:nvSpPr>
          <p:cNvPr id="30" name="Oval 29">
            <a:extLst>
              <a:ext uri="{FF2B5EF4-FFF2-40B4-BE49-F238E27FC236}">
                <a16:creationId xmlns:a16="http://schemas.microsoft.com/office/drawing/2014/main" id="{F3F7B0B6-FC62-3640-9F9C-02E37401E57F}"/>
              </a:ext>
            </a:extLst>
          </p:cNvPr>
          <p:cNvSpPr/>
          <p:nvPr/>
        </p:nvSpPr>
        <p:spPr>
          <a:xfrm>
            <a:off x="1908175" y="95250"/>
            <a:ext cx="989013" cy="4032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800" dirty="0"/>
              <a:t>Surveillance</a:t>
            </a:r>
          </a:p>
        </p:txBody>
      </p:sp>
      <p:sp>
        <p:nvSpPr>
          <p:cNvPr id="31" name="TextBox 4"/>
          <p:cNvSpPr txBox="1">
            <a:spLocks noChangeArrowheads="1"/>
          </p:cNvSpPr>
          <p:nvPr/>
        </p:nvSpPr>
        <p:spPr bwMode="auto">
          <a:xfrm>
            <a:off x="1242404" y="2413426"/>
            <a:ext cx="11858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10253F"/>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800">
                <a:solidFill>
                  <a:srgbClr val="10253F"/>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400">
                <a:solidFill>
                  <a:srgbClr val="10253F"/>
                </a:solidFill>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10253F"/>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fr-FR" altLang="en-US" sz="1200" b="1" dirty="0">
                <a:solidFill>
                  <a:schemeClr val="tx1"/>
                </a:solidFill>
              </a:rPr>
              <a:t>Data Entry</a:t>
            </a:r>
            <a:endParaRPr lang="en-US" altLang="en-US" sz="1200" b="1" dirty="0">
              <a:solidFill>
                <a:srgbClr val="FF0000"/>
              </a:solidFill>
            </a:endParaRPr>
          </a:p>
        </p:txBody>
      </p:sp>
    </p:spTree>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8E7281B-6A4F-4EFA-8027-54E32178F0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C722214C-48AD-4797-9B83-D6ADC984F95B}">
  <ds:schemaRefs>
    <ds:schemaRef ds:uri="http://schemas.microsoft.com/sharepoint/v3/contenttype/forms"/>
  </ds:schemaRefs>
</ds:datastoreItem>
</file>

<file path=customXml/itemProps3.xml><?xml version="1.0" encoding="utf-8"?>
<ds:datastoreItem xmlns:ds="http://schemas.openxmlformats.org/officeDocument/2006/customXml" ds:itemID="{21055D65-2203-4D88-8CEC-9C44D947B993}">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7727</TotalTime>
  <Words>2282</Words>
  <Application>Microsoft Office PowerPoint</Application>
  <PresentationFormat>On-screen Show (4:3)</PresentationFormat>
  <Paragraphs>329</Paragraphs>
  <Slides>36</Slides>
  <Notes>30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36</vt:i4>
      </vt:variant>
    </vt:vector>
  </HeadingPairs>
  <TitlesOfParts>
    <vt:vector size="45" baseType="lpstr">
      <vt:lpstr>ＭＳ Ｐゴシック</vt:lpstr>
      <vt:lpstr>Arial</vt:lpstr>
      <vt:lpstr>Arial Narrow</vt:lpstr>
      <vt:lpstr>Book Antiqua</vt:lpstr>
      <vt:lpstr>Calibri</vt:lpstr>
      <vt:lpstr>Courier New</vt:lpstr>
      <vt:lpstr>Wingdings</vt:lpstr>
      <vt:lpstr>Custom Design</vt:lpstr>
      <vt:lpstr>RC 59 Template EN</vt:lpstr>
      <vt:lpstr>PowerPoint Presentation</vt:lpstr>
      <vt:lpstr>Learning objectives</vt:lpstr>
      <vt:lpstr>Outline</vt:lpstr>
      <vt:lpstr>1. What are Data?</vt:lpstr>
      <vt:lpstr>What is a Database?</vt:lpstr>
      <vt:lpstr>Database Management Systems</vt:lpstr>
      <vt:lpstr>2. The Use of Data in an Emergency</vt:lpstr>
      <vt:lpstr>Data Challenges in Public Health Emergencies</vt:lpstr>
      <vt:lpstr>Data Flow</vt:lpstr>
      <vt:lpstr>Data Flow</vt:lpstr>
      <vt:lpstr>Potential Sources of Data</vt:lpstr>
      <vt:lpstr>Limitations of Existing Data</vt:lpstr>
      <vt:lpstr>3. Key Considerations for Data Collection</vt:lpstr>
      <vt:lpstr>Data Collection Tools </vt:lpstr>
      <vt:lpstr>Data Collection Tools</vt:lpstr>
      <vt:lpstr>Data Entry Challenges</vt:lpstr>
      <vt:lpstr>Common Sources of Data Collection &amp; Entry Errors</vt:lpstr>
      <vt:lpstr>4. Exercise: Assess Data Quality</vt:lpstr>
      <vt:lpstr>How Did We Do?</vt:lpstr>
      <vt:lpstr>Data Flow</vt:lpstr>
      <vt:lpstr>Data Management Processes</vt:lpstr>
      <vt:lpstr>What is Data Quality?</vt:lpstr>
      <vt:lpstr>5. Data Management Processes</vt:lpstr>
      <vt:lpstr>Data Flow</vt:lpstr>
      <vt:lpstr>Data Analysis &amp; Interpretation</vt:lpstr>
      <vt:lpstr>Data Analysis Outputs</vt:lpstr>
      <vt:lpstr>Data Analysis: Methods</vt:lpstr>
      <vt:lpstr>Data Analysis: Key Variables</vt:lpstr>
      <vt:lpstr>Data Analysis: Key Variables</vt:lpstr>
      <vt:lpstr>Data Analysis: Key Variables</vt:lpstr>
      <vt:lpstr>Situation Report (SITREP)</vt:lpstr>
      <vt:lpstr>SITREP Objectives</vt:lpstr>
      <vt:lpstr>Key messages</vt:lpstr>
      <vt:lpstr>Sources and Resources</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304</cp:revision>
  <cp:lastPrinted>2013-10-01T07:19:12Z</cp:lastPrinted>
  <dcterms:created xsi:type="dcterms:W3CDTF">2006-12-04T14:06:57Z</dcterms:created>
  <dcterms:modified xsi:type="dcterms:W3CDTF">2018-05-17T09:27:46Z</dcterms:modified>
</cp:coreProperties>
</file>